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3" r:id="rId3"/>
    <p:sldId id="262" r:id="rId4"/>
    <p:sldId id="280" r:id="rId5"/>
    <p:sldId id="279" r:id="rId6"/>
    <p:sldId id="260" r:id="rId7"/>
    <p:sldId id="278" r:id="rId8"/>
    <p:sldId id="268" r:id="rId9"/>
    <p:sldId id="276" r:id="rId10"/>
    <p:sldId id="273" r:id="rId11"/>
    <p:sldId id="274" r:id="rId12"/>
    <p:sldId id="275" r:id="rId13"/>
    <p:sldId id="257" r:id="rId14"/>
    <p:sldId id="271" r:id="rId15"/>
    <p:sldId id="27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D0EE"/>
    <a:srgbClr val="F0BCF0"/>
    <a:srgbClr val="F3EDCF"/>
    <a:srgbClr val="CFF2F1"/>
    <a:srgbClr val="D1F3D7"/>
    <a:srgbClr val="F1C9BE"/>
    <a:srgbClr val="EB9C98"/>
    <a:srgbClr val="E97E8A"/>
    <a:srgbClr val="F0BECE"/>
    <a:srgbClr val="D4C1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53"/>
    <p:restoredTop sz="95964"/>
  </p:normalViewPr>
  <p:slideViewPr>
    <p:cSldViewPr snapToGrid="0">
      <p:cViewPr>
        <p:scale>
          <a:sx n="125" d="100"/>
          <a:sy n="125" d="100"/>
        </p:scale>
        <p:origin x="192" y="-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F1D82B-3828-F847-8D21-EC305131A93F}" type="datetimeFigureOut">
              <a:rPr kumimoji="1" lang="zh-CN" altLang="en-US" smtClean="0"/>
              <a:t>2024/6/12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EF372C-E1A5-D442-83C0-02CD90802E7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8495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EF372C-E1A5-D442-83C0-02CD90802E79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020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EF372C-E1A5-D442-83C0-02CD90802E79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6292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BCD1A1-A269-91E8-AE67-BF05B1C861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8B300C0-6416-F93F-2344-2D8B5C584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DF9853-3F67-FAF2-90D0-3FA262C72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6B090-408D-5640-9A85-027B0CFB9288}" type="datetimeFigureOut">
              <a:rPr kumimoji="1" lang="zh-CN" altLang="en-US" smtClean="0"/>
              <a:t>2024/6/12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E494CA-D22A-A918-FE57-26E0E258D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AFD9BE-85EE-3758-A449-058105C03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AFEA1-7A24-2A4A-A98E-E91D54936A8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3053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1305C4-EBEE-506F-3B88-24F9CC8EC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8C2DA36-1DCD-6303-3389-75312F5BA6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5A4886-C31D-6BAF-BAD0-562F51422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6B090-408D-5640-9A85-027B0CFB9288}" type="datetimeFigureOut">
              <a:rPr kumimoji="1" lang="zh-CN" altLang="en-US" smtClean="0"/>
              <a:t>2024/6/12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A4BB3E-B71D-3E4E-8DDC-9A6050725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9CD570-3C83-A9AA-6765-658AD0962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AFEA1-7A24-2A4A-A98E-E91D54936A8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1797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E10B2E2-9289-97F5-6D06-8451C5FA7E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F3B9CC-A0E8-47D8-ACAE-24340DB405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EEE87E-F53B-4DBF-CA75-BB36C981E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6B090-408D-5640-9A85-027B0CFB9288}" type="datetimeFigureOut">
              <a:rPr kumimoji="1" lang="zh-CN" altLang="en-US" smtClean="0"/>
              <a:t>2024/6/12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E3E967-DE8B-3145-AC75-70CB23422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045A2A-CC70-81CF-13DA-7F3C32AD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AFEA1-7A24-2A4A-A98E-E91D54936A8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814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DE1ABD-402D-0453-41F9-AA7D7A62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07A573-56E3-6C67-D6EA-D41DA7AC2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DCD6CF-CF4D-9E0F-5A2E-60B3860F8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6B090-408D-5640-9A85-027B0CFB9288}" type="datetimeFigureOut">
              <a:rPr kumimoji="1" lang="zh-CN" altLang="en-US" smtClean="0"/>
              <a:t>2024/6/12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327E0A-7E3E-33D8-4667-5BFE8BBC9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EE90DD-0F38-E982-E74B-DE6A8BF3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AFEA1-7A24-2A4A-A98E-E91D54936A8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0087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B1A2B0-04C5-E474-8798-A44077B51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1CE0CE-7078-4CB3-889D-C04E40E16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952A3A-AFC0-A834-AF02-DF0FE0CC3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6B090-408D-5640-9A85-027B0CFB9288}" type="datetimeFigureOut">
              <a:rPr kumimoji="1" lang="zh-CN" altLang="en-US" smtClean="0"/>
              <a:t>2024/6/12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E9C4C7-AC45-F557-39D5-E05C32226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3D8AE2-E60A-F91E-EB01-88A5860E9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AFEA1-7A24-2A4A-A98E-E91D54936A8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4598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2F5661-A62D-493B-B2CD-B8310FEF3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85519F-1378-0163-4BB6-CF1A040EC2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700FAE9-BD23-1EC8-845A-40751DD64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3285D34-0561-815B-A871-D27729644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6B090-408D-5640-9A85-027B0CFB9288}" type="datetimeFigureOut">
              <a:rPr kumimoji="1" lang="zh-CN" altLang="en-US" smtClean="0"/>
              <a:t>2024/6/12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A7CE82-ECB4-80E7-249D-3E4976F4F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C71DE1-9AB2-7C0B-1BE8-2AFDBD749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AFEA1-7A24-2A4A-A98E-E91D54936A8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9440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F515F4-77F6-23FA-61ED-9CC602626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D121E6-FD56-3B45-D69F-377AF70FB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0643B8-1841-1DB1-99DC-A84003B87B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3C657DE-98A1-45E8-46CC-EDFC6C63A1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C78F379-DAD5-7D4A-77BD-191E8057CC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59EAD89-D9BF-6250-4A11-AF507FD89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6B090-408D-5640-9A85-027B0CFB9288}" type="datetimeFigureOut">
              <a:rPr kumimoji="1" lang="zh-CN" altLang="en-US" smtClean="0"/>
              <a:t>2024/6/12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4A8B708-452C-DEE6-335B-268DA913C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3F22851-31C9-1001-330E-798CC1437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AFEA1-7A24-2A4A-A98E-E91D54936A8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2068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3AA492-9548-9DE3-484A-DC3067AB8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E12050B-9448-B339-200E-A6230529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6B090-408D-5640-9A85-027B0CFB9288}" type="datetimeFigureOut">
              <a:rPr kumimoji="1" lang="zh-CN" altLang="en-US" smtClean="0"/>
              <a:t>2024/6/12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6FE39D5-0B53-8306-F919-4EC70D6E0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F6039B6-0F0A-D09C-26D6-6EF94BDBE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AFEA1-7A24-2A4A-A98E-E91D54936A8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720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B159EAC-06F7-AB68-1EB4-569DA0D4D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6B090-408D-5640-9A85-027B0CFB9288}" type="datetimeFigureOut">
              <a:rPr kumimoji="1" lang="zh-CN" altLang="en-US" smtClean="0"/>
              <a:t>2024/6/12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5B5DCC0-7FB6-6406-612B-3154AD284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6FC848-433C-D713-E080-0E5885CF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AFEA1-7A24-2A4A-A98E-E91D54936A8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2594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2B635F-951D-98EE-A2B2-3FAD73F5C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67AD17-B781-E255-E002-33175025E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D20230-16AB-0489-B0AC-8E72130546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37C5B6-55BB-626A-8433-44A151031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6B090-408D-5640-9A85-027B0CFB9288}" type="datetimeFigureOut">
              <a:rPr kumimoji="1" lang="zh-CN" altLang="en-US" smtClean="0"/>
              <a:t>2024/6/12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1BC2045-0105-8738-47AB-3235FBC3F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41D49F-DDD6-9050-6BAA-DA0B2A054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AFEA1-7A24-2A4A-A98E-E91D54936A8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1728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70B5A3-77B0-F5C4-B0E0-2DD07AED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CFBF3F5-B055-E5B9-F3C0-B2CA29C5AE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5831B3A-8A34-81A8-51E7-F08FE23497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58B23A-0E2E-523C-4D0B-2BD2CD5F1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6B090-408D-5640-9A85-027B0CFB9288}" type="datetimeFigureOut">
              <a:rPr kumimoji="1" lang="zh-CN" altLang="en-US" smtClean="0"/>
              <a:t>2024/6/12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266B05-7C12-F11B-78D1-0E845AAC6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E86EEEB-BBB8-65AD-6492-5682E675C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AFEA1-7A24-2A4A-A98E-E91D54936A8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8148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45B8AAC-6D07-8002-4BF3-1513CF86F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2B6D7A1-B8A0-1E2D-FFDA-F8BBCCCDD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261273-4B9B-91ED-5156-9173947591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46B090-408D-5640-9A85-027B0CFB9288}" type="datetimeFigureOut">
              <a:rPr kumimoji="1" lang="zh-CN" altLang="en-US" smtClean="0"/>
              <a:t>2024/6/12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FDD885-2CCA-892F-CAD4-FFAB3A8B8C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01FE6A-6AB8-BD33-EA73-7E7AD1C58F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6AFEA1-7A24-2A4A-A98E-E91D54936A8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8422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6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0.png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jpg"/><Relationship Id="rId4" Type="http://schemas.openxmlformats.org/officeDocument/2006/relationships/image" Target="../media/image5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jpeg"/><Relationship Id="rId10" Type="http://schemas.openxmlformats.org/officeDocument/2006/relationships/image" Target="../media/image24.pn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3" Type="http://schemas.microsoft.com/office/2007/relationships/media" Target="../media/media2.mp4"/><Relationship Id="rId7" Type="http://schemas.microsoft.com/office/2007/relationships/media" Target="../media/media4.wav"/><Relationship Id="rId12" Type="http://schemas.openxmlformats.org/officeDocument/2006/relationships/image" Target="../media/image3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audio" Target="../media/media3.wav"/><Relationship Id="rId11" Type="http://schemas.openxmlformats.org/officeDocument/2006/relationships/image" Target="../media/image32.png"/><Relationship Id="rId5" Type="http://schemas.microsoft.com/office/2007/relationships/media" Target="../media/media3.wav"/><Relationship Id="rId10" Type="http://schemas.openxmlformats.org/officeDocument/2006/relationships/image" Target="../media/image31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5.jp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38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39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7A5B301-1806-BFA5-DF64-48B5B8A1F318}"/>
              </a:ext>
            </a:extLst>
          </p:cNvPr>
          <p:cNvSpPr txBox="1"/>
          <p:nvPr/>
        </p:nvSpPr>
        <p:spPr>
          <a:xfrm>
            <a:off x="1211483" y="2472231"/>
            <a:ext cx="9769033" cy="1913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		    :  AIGC Powered Multimedia </a:t>
            </a:r>
          </a:p>
          <a:p>
            <a:pPr algn="ctr">
              <a:lnSpc>
                <a:spcPct val="200000"/>
              </a:lnSpc>
            </a:pP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Interactive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Entertainment Platform for ACG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Fans </a:t>
            </a:r>
            <a:endPara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 descr="图标&#10;&#10;描述已自动生成">
            <a:extLst>
              <a:ext uri="{FF2B5EF4-FFF2-40B4-BE49-F238E27FC236}">
                <a16:creationId xmlns:a16="http://schemas.microsoft.com/office/drawing/2014/main" id="{CC27AA03-7C63-0315-5BE0-BA2D45A9B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066" y="2722786"/>
            <a:ext cx="2647506" cy="62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38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>
            <a:extLst>
              <a:ext uri="{FF2B5EF4-FFF2-40B4-BE49-F238E27FC236}">
                <a16:creationId xmlns:a16="http://schemas.microsoft.com/office/drawing/2014/main" id="{FD9BBDB9-45E1-B027-C6D2-F32C8D8F36B7}"/>
              </a:ext>
            </a:extLst>
          </p:cNvPr>
          <p:cNvSpPr/>
          <p:nvPr/>
        </p:nvSpPr>
        <p:spPr>
          <a:xfrm>
            <a:off x="598593" y="1084419"/>
            <a:ext cx="10994814" cy="884613"/>
          </a:xfrm>
          <a:prstGeom prst="roundRect">
            <a:avLst>
              <a:gd name="adj" fmla="val 15249"/>
            </a:avLst>
          </a:prstGeom>
          <a:solidFill>
            <a:srgbClr val="AFD0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4D8749EB-F92E-098C-7283-5DE828055C34}"/>
              </a:ext>
            </a:extLst>
          </p:cNvPr>
          <p:cNvSpPr/>
          <p:nvPr/>
        </p:nvSpPr>
        <p:spPr>
          <a:xfrm>
            <a:off x="6908799" y="2155197"/>
            <a:ext cx="4680000" cy="4085309"/>
          </a:xfrm>
          <a:prstGeom prst="roundRect">
            <a:avLst>
              <a:gd name="adj" fmla="val 4103"/>
            </a:avLst>
          </a:prstGeom>
          <a:solidFill>
            <a:srgbClr val="AFD0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43863E51-7922-EAD1-8732-72EF58CF91C4}"/>
              </a:ext>
            </a:extLst>
          </p:cNvPr>
          <p:cNvSpPr/>
          <p:nvPr/>
        </p:nvSpPr>
        <p:spPr>
          <a:xfrm>
            <a:off x="587828" y="2155198"/>
            <a:ext cx="6003471" cy="4085309"/>
          </a:xfrm>
          <a:prstGeom prst="roundRect">
            <a:avLst>
              <a:gd name="adj" fmla="val 4103"/>
            </a:avLst>
          </a:prstGeom>
          <a:solidFill>
            <a:srgbClr val="AFD0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" name="直线连接符 1">
            <a:extLst>
              <a:ext uri="{FF2B5EF4-FFF2-40B4-BE49-F238E27FC236}">
                <a16:creationId xmlns:a16="http://schemas.microsoft.com/office/drawing/2014/main" id="{C99885CE-B7DF-97C6-285A-D0A218DE1234}"/>
              </a:ext>
            </a:extLst>
          </p:cNvPr>
          <p:cNvCxnSpPr/>
          <p:nvPr/>
        </p:nvCxnSpPr>
        <p:spPr>
          <a:xfrm>
            <a:off x="0" y="91440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F025E3CB-7D36-77A1-C8CF-3AA7663F579E}"/>
              </a:ext>
            </a:extLst>
          </p:cNvPr>
          <p:cNvSpPr txBox="1"/>
          <p:nvPr/>
        </p:nvSpPr>
        <p:spPr>
          <a:xfrm>
            <a:off x="644542" y="251912"/>
            <a:ext cx="8771021" cy="662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Business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Model: Entertainment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Service Provider</a:t>
            </a:r>
          </a:p>
        </p:txBody>
      </p:sp>
      <p:pic>
        <p:nvPicPr>
          <p:cNvPr id="4" name="Picture 2" descr="20张超好笑【那种事情不要阿】梗图！快来看看网友们的搞笑创作！">
            <a:extLst>
              <a:ext uri="{FF2B5EF4-FFF2-40B4-BE49-F238E27FC236}">
                <a16:creationId xmlns:a16="http://schemas.microsoft.com/office/drawing/2014/main" id="{8543A9C2-74EF-BDEF-E56F-95DE02E7B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56" y="2325645"/>
            <a:ext cx="2761604" cy="246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进击的巨人：一直喜欢艾伦的三笠，最后为什么站在了艾伦的敌对面_手机搜狐网">
            <a:extLst>
              <a:ext uri="{FF2B5EF4-FFF2-40B4-BE49-F238E27FC236}">
                <a16:creationId xmlns:a16="http://schemas.microsoft.com/office/drawing/2014/main" id="{0DEE740B-89AC-544E-0FCF-0E8D5E19A6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9" t="625" r="15837" b="-625"/>
          <a:stretch/>
        </p:blipFill>
        <p:spPr bwMode="auto">
          <a:xfrm>
            <a:off x="3651015" y="2327405"/>
            <a:ext cx="2761602" cy="2468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F472D3E-F980-0586-16BB-D6AC3D9B4CD1}"/>
              </a:ext>
            </a:extLst>
          </p:cNvPr>
          <p:cNvSpPr txBox="1"/>
          <p:nvPr/>
        </p:nvSpPr>
        <p:spPr>
          <a:xfrm>
            <a:off x="5687291" y="3968840"/>
            <a:ext cx="469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✓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B708C25E-9EDA-FCE7-0422-BA4ECA7DCC44}"/>
              </a:ext>
            </a:extLst>
          </p:cNvPr>
          <p:cNvSpPr>
            <a:spLocks noChangeAspect="1"/>
          </p:cNvSpPr>
          <p:nvPr/>
        </p:nvSpPr>
        <p:spPr>
          <a:xfrm>
            <a:off x="5652069" y="3991227"/>
            <a:ext cx="540000" cy="540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042695F-C497-8958-5DD8-D43574CCB5A2}"/>
              </a:ext>
            </a:extLst>
          </p:cNvPr>
          <p:cNvSpPr txBox="1"/>
          <p:nvPr/>
        </p:nvSpPr>
        <p:spPr>
          <a:xfrm>
            <a:off x="2862323" y="3974461"/>
            <a:ext cx="469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✗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125ECDA-A18D-8DB6-3EEE-DB65A0DCAA6D}"/>
              </a:ext>
            </a:extLst>
          </p:cNvPr>
          <p:cNvSpPr>
            <a:spLocks noChangeAspect="1"/>
          </p:cNvSpPr>
          <p:nvPr/>
        </p:nvSpPr>
        <p:spPr>
          <a:xfrm>
            <a:off x="2827101" y="3996848"/>
            <a:ext cx="540000" cy="540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id="{210C2A13-7386-ABCB-A3BE-706D778C23B0}"/>
              </a:ext>
            </a:extLst>
          </p:cNvPr>
          <p:cNvSpPr/>
          <p:nvPr/>
        </p:nvSpPr>
        <p:spPr>
          <a:xfrm>
            <a:off x="8555913" y="3210255"/>
            <a:ext cx="763771" cy="599903"/>
          </a:xfrm>
          <a:prstGeom prst="rightArrow">
            <a:avLst>
              <a:gd name="adj1" fmla="val 50000"/>
              <a:gd name="adj2" fmla="val 6044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5" name="Picture 12" descr="1000+张免费的音频照片素材和图像素材">
            <a:extLst>
              <a:ext uri="{FF2B5EF4-FFF2-40B4-BE49-F238E27FC236}">
                <a16:creationId xmlns:a16="http://schemas.microsoft.com/office/drawing/2014/main" id="{023EB407-E52F-4FBB-9D88-B3927764C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862" y="4074258"/>
            <a:ext cx="1399011" cy="85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out3">
            <a:hlinkClick r:id="" action="ppaction://media"/>
            <a:extLst>
              <a:ext uri="{FF2B5EF4-FFF2-40B4-BE49-F238E27FC236}">
                <a16:creationId xmlns:a16="http://schemas.microsoft.com/office/drawing/2014/main" id="{B5955AC7-E058-3689-0B2A-FF05FD6AB2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391324" y="2312945"/>
            <a:ext cx="2008442" cy="2567762"/>
          </a:xfrm>
          <a:prstGeom prst="rect">
            <a:avLst/>
          </a:prstGeom>
        </p:spPr>
      </p:pic>
      <p:pic>
        <p:nvPicPr>
          <p:cNvPr id="18" name="图片 17" descr="穿着西装笔挺的男子卡通人物&#10;&#10;中度可信度描述已自动生成">
            <a:extLst>
              <a:ext uri="{FF2B5EF4-FFF2-40B4-BE49-F238E27FC236}">
                <a16:creationId xmlns:a16="http://schemas.microsoft.com/office/drawing/2014/main" id="{F9CF7038-56AA-2D37-57D9-FBC7A2BFC0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9263" y="2325215"/>
            <a:ext cx="1380601" cy="1764972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8981BBE9-9C84-3CA8-4446-3576E578AF4B}"/>
              </a:ext>
            </a:extLst>
          </p:cNvPr>
          <p:cNvSpPr txBox="1"/>
          <p:nvPr/>
        </p:nvSpPr>
        <p:spPr>
          <a:xfrm>
            <a:off x="714920" y="1073389"/>
            <a:ext cx="10762159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We provide multimedia interactive entertainment services of ACG characters for individual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users.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Revenues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are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generated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from membership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subscription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or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charging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by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 amount of usage. 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64E4F66-52F1-D655-877E-C8E98BE932DE}"/>
              </a:ext>
            </a:extLst>
          </p:cNvPr>
          <p:cNvSpPr txBox="1"/>
          <p:nvPr/>
        </p:nvSpPr>
        <p:spPr>
          <a:xfrm>
            <a:off x="688648" y="4817399"/>
            <a:ext cx="5809023" cy="1346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Suppose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you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are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fan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of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Attack</a:t>
            </a:r>
            <a:r>
              <a:rPr kumimoji="1" lang="zh-CN" altLang="en-US" sz="1400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on</a:t>
            </a:r>
            <a:r>
              <a:rPr kumimoji="1" lang="zh-CN" altLang="en-US" sz="1400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Titan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and not happy with the ending. You can write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your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own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plots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with given prompts, </a:t>
            </a:r>
            <a:r>
              <a:rPr kumimoji="1" lang="en-US" altLang="zh-CN" sz="1400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Allen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and </a:t>
            </a:r>
            <a:r>
              <a:rPr kumimoji="1" lang="en-US" altLang="zh-CN" sz="1400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Mikasa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will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tell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you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their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stories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with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their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own voices and lively facial expressions. 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96A6179-6529-918E-E01F-F52866F64F5E}"/>
              </a:ext>
            </a:extLst>
          </p:cNvPr>
          <p:cNvSpPr txBox="1"/>
          <p:nvPr/>
        </p:nvSpPr>
        <p:spPr>
          <a:xfrm>
            <a:off x="6946899" y="4824568"/>
            <a:ext cx="4624613" cy="1346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Suppose you want a virtual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friend, you can customize the person with your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preferred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looks, voices and personalities by providing reference images, audios and backstories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of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 person.</a:t>
            </a:r>
          </a:p>
        </p:txBody>
      </p:sp>
    </p:spTree>
    <p:extLst>
      <p:ext uri="{BB962C8B-B14F-4D97-AF65-F5344CB8AC3E}">
        <p14:creationId xmlns:p14="http://schemas.microsoft.com/office/powerpoint/2010/main" val="408754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>
            <a:extLst>
              <a:ext uri="{FF2B5EF4-FFF2-40B4-BE49-F238E27FC236}">
                <a16:creationId xmlns:a16="http://schemas.microsoft.com/office/drawing/2014/main" id="{4A09D74C-9724-C950-A118-54C7E0C387D7}"/>
              </a:ext>
            </a:extLst>
          </p:cNvPr>
          <p:cNvSpPr/>
          <p:nvPr/>
        </p:nvSpPr>
        <p:spPr>
          <a:xfrm>
            <a:off x="598593" y="1097119"/>
            <a:ext cx="10994814" cy="884613"/>
          </a:xfrm>
          <a:prstGeom prst="roundRect">
            <a:avLst>
              <a:gd name="adj" fmla="val 15249"/>
            </a:avLst>
          </a:prstGeom>
          <a:solidFill>
            <a:srgbClr val="AFD0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597B2BBD-B5E4-A406-ACDA-4EB33CD12C4B}"/>
              </a:ext>
            </a:extLst>
          </p:cNvPr>
          <p:cNvSpPr/>
          <p:nvPr/>
        </p:nvSpPr>
        <p:spPr>
          <a:xfrm>
            <a:off x="6225115" y="2215067"/>
            <a:ext cx="5379055" cy="4085309"/>
          </a:xfrm>
          <a:prstGeom prst="roundRect">
            <a:avLst>
              <a:gd name="adj" fmla="val 4103"/>
            </a:avLst>
          </a:prstGeom>
          <a:solidFill>
            <a:srgbClr val="AFD0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991B9265-FA03-AF09-A6B9-A2C960A83A05}"/>
              </a:ext>
            </a:extLst>
          </p:cNvPr>
          <p:cNvSpPr/>
          <p:nvPr/>
        </p:nvSpPr>
        <p:spPr>
          <a:xfrm>
            <a:off x="587829" y="2215066"/>
            <a:ext cx="5379055" cy="4085309"/>
          </a:xfrm>
          <a:prstGeom prst="roundRect">
            <a:avLst>
              <a:gd name="adj" fmla="val 4103"/>
            </a:avLst>
          </a:prstGeom>
          <a:solidFill>
            <a:srgbClr val="AFD0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" name="直线连接符 1">
            <a:extLst>
              <a:ext uri="{FF2B5EF4-FFF2-40B4-BE49-F238E27FC236}">
                <a16:creationId xmlns:a16="http://schemas.microsoft.com/office/drawing/2014/main" id="{C99885CE-B7DF-97C6-285A-D0A218DE1234}"/>
              </a:ext>
            </a:extLst>
          </p:cNvPr>
          <p:cNvCxnSpPr/>
          <p:nvPr/>
        </p:nvCxnSpPr>
        <p:spPr>
          <a:xfrm>
            <a:off x="0" y="91440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F025E3CB-7D36-77A1-C8CF-3AA7663F579E}"/>
              </a:ext>
            </a:extLst>
          </p:cNvPr>
          <p:cNvSpPr txBox="1"/>
          <p:nvPr/>
        </p:nvSpPr>
        <p:spPr>
          <a:xfrm>
            <a:off x="644543" y="251912"/>
            <a:ext cx="8913114" cy="662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Business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Model: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Digital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Human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Solution Provider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981BBE9-9C84-3CA8-4446-3576E578AF4B}"/>
              </a:ext>
            </a:extLst>
          </p:cNvPr>
          <p:cNvSpPr txBox="1"/>
          <p:nvPr/>
        </p:nvSpPr>
        <p:spPr>
          <a:xfrm>
            <a:off x="720808" y="1075920"/>
            <a:ext cx="10762159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We provide digital human services that could be customized by specific needs from users. Revenues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are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generated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from membership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subscription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or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charging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by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 amount of usage. </a:t>
            </a:r>
          </a:p>
        </p:txBody>
      </p:sp>
      <p:pic>
        <p:nvPicPr>
          <p:cNvPr id="7" name="Picture 2" descr="Premium digital customer service best practices">
            <a:extLst>
              <a:ext uri="{FF2B5EF4-FFF2-40B4-BE49-F238E27FC236}">
                <a16:creationId xmlns:a16="http://schemas.microsoft.com/office/drawing/2014/main" id="{FF317267-BB57-D27B-42CE-F03693AE37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1" t="1741" r="10036" b="1741"/>
          <a:stretch/>
        </p:blipFill>
        <p:spPr bwMode="auto">
          <a:xfrm>
            <a:off x="2603158" y="2403297"/>
            <a:ext cx="3164479" cy="189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雷姆">
            <a:extLst>
              <a:ext uri="{FF2B5EF4-FFF2-40B4-BE49-F238E27FC236}">
                <a16:creationId xmlns:a16="http://schemas.microsoft.com/office/drawing/2014/main" id="{57111A1D-563A-233F-2D8F-DC8430D8FB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0" t="2481" r="16034" b="48575"/>
          <a:stretch/>
        </p:blipFill>
        <p:spPr bwMode="auto">
          <a:xfrm>
            <a:off x="809708" y="2349274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1000+张免费的音频照片素材和图像素材">
            <a:extLst>
              <a:ext uri="{FF2B5EF4-FFF2-40B4-BE49-F238E27FC236}">
                <a16:creationId xmlns:a16="http://schemas.microsoft.com/office/drawing/2014/main" id="{9295C86A-FF4A-FDDA-E3DF-9EBB27A25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08" y="3429274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右箭头 16">
            <a:extLst>
              <a:ext uri="{FF2B5EF4-FFF2-40B4-BE49-F238E27FC236}">
                <a16:creationId xmlns:a16="http://schemas.microsoft.com/office/drawing/2014/main" id="{DF9FE299-3E67-F137-245F-78C67A8BED14}"/>
              </a:ext>
            </a:extLst>
          </p:cNvPr>
          <p:cNvSpPr/>
          <p:nvPr/>
        </p:nvSpPr>
        <p:spPr>
          <a:xfrm>
            <a:off x="1848706" y="3014583"/>
            <a:ext cx="660091" cy="676115"/>
          </a:xfrm>
          <a:prstGeom prst="rightArrow">
            <a:avLst>
              <a:gd name="adj1" fmla="val 50000"/>
              <a:gd name="adj2" fmla="val 6123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9" name="Picture 16" descr="Game Development">
            <a:extLst>
              <a:ext uri="{FF2B5EF4-FFF2-40B4-BE49-F238E27FC236}">
                <a16:creationId xmlns:a16="http://schemas.microsoft.com/office/drawing/2014/main" id="{1110B37D-D7B3-19AA-C7DE-4A186ACFD9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r="3125"/>
          <a:stretch/>
        </p:blipFill>
        <p:spPr bwMode="auto">
          <a:xfrm>
            <a:off x="8197994" y="2377897"/>
            <a:ext cx="3254522" cy="19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WHITE ALBUM2 Original Soundtrack ～kazusa～（PC游戏《白色相簿2》冬马和纱 Vocal Album） - 冬馬 かずさ（冬马和纱） - 专辑 - 网易云音乐">
            <a:extLst>
              <a:ext uri="{FF2B5EF4-FFF2-40B4-BE49-F238E27FC236}">
                <a16:creationId xmlns:a16="http://schemas.microsoft.com/office/drawing/2014/main" id="{05923CEE-A22E-53CE-1DAF-877743883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285" y="2427621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1000+张免费的音频照片素材和图像素材">
            <a:extLst>
              <a:ext uri="{FF2B5EF4-FFF2-40B4-BE49-F238E27FC236}">
                <a16:creationId xmlns:a16="http://schemas.microsoft.com/office/drawing/2014/main" id="{2286953C-4876-D6E1-72DF-AA6A9BB23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874" y="3507621"/>
            <a:ext cx="1080000" cy="98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右箭头 26">
            <a:extLst>
              <a:ext uri="{FF2B5EF4-FFF2-40B4-BE49-F238E27FC236}">
                <a16:creationId xmlns:a16="http://schemas.microsoft.com/office/drawing/2014/main" id="{4AA4AABD-BBD2-0641-A681-3439589C80A6}"/>
              </a:ext>
            </a:extLst>
          </p:cNvPr>
          <p:cNvSpPr/>
          <p:nvPr/>
        </p:nvSpPr>
        <p:spPr>
          <a:xfrm>
            <a:off x="7494463" y="3169563"/>
            <a:ext cx="660091" cy="676115"/>
          </a:xfrm>
          <a:prstGeom prst="rightArrow">
            <a:avLst>
              <a:gd name="adj1" fmla="val 50000"/>
              <a:gd name="adj2" fmla="val 6123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DCB2138-BE07-CBA9-A6B9-C52EDE5C275A}"/>
              </a:ext>
            </a:extLst>
          </p:cNvPr>
          <p:cNvSpPr txBox="1"/>
          <p:nvPr/>
        </p:nvSpPr>
        <p:spPr>
          <a:xfrm>
            <a:off x="753035" y="4394230"/>
            <a:ext cx="5084995" cy="170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Small business owners can host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digital human for unmanned customer services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with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customized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appearance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voices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and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domain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knowledge through our platform.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B99165A-3119-2588-2CA0-A1193E50F225}"/>
              </a:ext>
            </a:extLst>
          </p:cNvPr>
          <p:cNvSpPr txBox="1"/>
          <p:nvPr/>
        </p:nvSpPr>
        <p:spPr>
          <a:xfrm>
            <a:off x="6289439" y="4394230"/>
            <a:ext cx="5193528" cy="170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Independent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game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producers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can seamlessly integrate our 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customizd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digital human service into their workflow to develop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visual novels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and adventure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games (AVG).</a:t>
            </a:r>
          </a:p>
        </p:txBody>
      </p:sp>
    </p:spTree>
    <p:extLst>
      <p:ext uri="{BB962C8B-B14F-4D97-AF65-F5344CB8AC3E}">
        <p14:creationId xmlns:p14="http://schemas.microsoft.com/office/powerpoint/2010/main" val="3321323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>
            <a:extLst>
              <a:ext uri="{FF2B5EF4-FFF2-40B4-BE49-F238E27FC236}">
                <a16:creationId xmlns:a16="http://schemas.microsoft.com/office/drawing/2014/main" id="{E7B5FD13-FB8F-B7F3-1CEC-0E076FFDEFF3}"/>
              </a:ext>
            </a:extLst>
          </p:cNvPr>
          <p:cNvSpPr/>
          <p:nvPr/>
        </p:nvSpPr>
        <p:spPr>
          <a:xfrm>
            <a:off x="598593" y="1097119"/>
            <a:ext cx="10994814" cy="884613"/>
          </a:xfrm>
          <a:prstGeom prst="roundRect">
            <a:avLst>
              <a:gd name="adj" fmla="val 15249"/>
            </a:avLst>
          </a:prstGeom>
          <a:solidFill>
            <a:srgbClr val="AFD0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56355943-C5A9-9BDE-B6F4-11143446507E}"/>
              </a:ext>
            </a:extLst>
          </p:cNvPr>
          <p:cNvSpPr/>
          <p:nvPr/>
        </p:nvSpPr>
        <p:spPr>
          <a:xfrm>
            <a:off x="598593" y="2198679"/>
            <a:ext cx="10994814" cy="3902394"/>
          </a:xfrm>
          <a:prstGeom prst="roundRect">
            <a:avLst>
              <a:gd name="adj" fmla="val 6381"/>
            </a:avLst>
          </a:prstGeom>
          <a:solidFill>
            <a:srgbClr val="AFD0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" name="直线连接符 1">
            <a:extLst>
              <a:ext uri="{FF2B5EF4-FFF2-40B4-BE49-F238E27FC236}">
                <a16:creationId xmlns:a16="http://schemas.microsoft.com/office/drawing/2014/main" id="{C99885CE-B7DF-97C6-285A-D0A218DE1234}"/>
              </a:ext>
            </a:extLst>
          </p:cNvPr>
          <p:cNvCxnSpPr/>
          <p:nvPr/>
        </p:nvCxnSpPr>
        <p:spPr>
          <a:xfrm>
            <a:off x="0" y="91440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F025E3CB-7D36-77A1-C8CF-3AA7663F579E}"/>
              </a:ext>
            </a:extLst>
          </p:cNvPr>
          <p:cNvSpPr txBox="1"/>
          <p:nvPr/>
        </p:nvSpPr>
        <p:spPr>
          <a:xfrm>
            <a:off x="644543" y="251912"/>
            <a:ext cx="6840001" cy="662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Business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Model: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UGC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Sharing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Platform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981BBE9-9C84-3CA8-4446-3576E578AF4B}"/>
              </a:ext>
            </a:extLst>
          </p:cNvPr>
          <p:cNvSpPr txBox="1"/>
          <p:nvPr/>
        </p:nvSpPr>
        <p:spPr>
          <a:xfrm>
            <a:off x="720808" y="1089921"/>
            <a:ext cx="10762159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We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build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platform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users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share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their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customized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digital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characters.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Users can sell or rent their generated contents in our platform and we make revenues by charging the transections.</a:t>
            </a:r>
          </a:p>
        </p:txBody>
      </p:sp>
      <p:pic>
        <p:nvPicPr>
          <p:cNvPr id="2050" name="Picture 2" descr="Why sharing knowledge in the workplace works - FLOWSPARKS">
            <a:extLst>
              <a:ext uri="{FF2B5EF4-FFF2-40B4-BE49-F238E27FC236}">
                <a16:creationId xmlns:a16="http://schemas.microsoft.com/office/drawing/2014/main" id="{C6E12F49-6B4D-84D2-CD92-47C0644D38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97"/>
          <a:stretch/>
        </p:blipFill>
        <p:spPr bwMode="auto">
          <a:xfrm>
            <a:off x="711734" y="2307536"/>
            <a:ext cx="5386078" cy="373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C3966F2-9B0D-D38A-18BD-8067CA689677}"/>
              </a:ext>
            </a:extLst>
          </p:cNvPr>
          <p:cNvSpPr txBox="1"/>
          <p:nvPr/>
        </p:nvSpPr>
        <p:spPr>
          <a:xfrm>
            <a:off x="6240351" y="2258305"/>
            <a:ext cx="5156335" cy="3782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Content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creators can publish their generated digital human or videos/audios/images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free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or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with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certain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prices on the platform. Content consumers can also find their favorite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contents from the sharing platform. 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Github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is the place to share codes, Hugging Face is the place to share ML model weights, and we are building the platform to share digital human.</a:t>
            </a:r>
          </a:p>
        </p:txBody>
      </p:sp>
    </p:spTree>
    <p:extLst>
      <p:ext uri="{BB962C8B-B14F-4D97-AF65-F5344CB8AC3E}">
        <p14:creationId xmlns:p14="http://schemas.microsoft.com/office/powerpoint/2010/main" val="2977761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>
            <a:extLst>
              <a:ext uri="{FF2B5EF4-FFF2-40B4-BE49-F238E27FC236}">
                <a16:creationId xmlns:a16="http://schemas.microsoft.com/office/drawing/2014/main" id="{915563BA-CB6A-BD67-24BA-3256C566FA98}"/>
              </a:ext>
            </a:extLst>
          </p:cNvPr>
          <p:cNvSpPr/>
          <p:nvPr/>
        </p:nvSpPr>
        <p:spPr>
          <a:xfrm>
            <a:off x="611309" y="1066052"/>
            <a:ext cx="3311999" cy="5400000"/>
          </a:xfrm>
          <a:prstGeom prst="roundRect">
            <a:avLst>
              <a:gd name="adj" fmla="val 5266"/>
            </a:avLst>
          </a:prstGeom>
          <a:solidFill>
            <a:srgbClr val="AFD0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560EE67A-D412-586E-ADF4-BAC1D42F496D}"/>
              </a:ext>
            </a:extLst>
          </p:cNvPr>
          <p:cNvSpPr/>
          <p:nvPr/>
        </p:nvSpPr>
        <p:spPr>
          <a:xfrm>
            <a:off x="4101026" y="1066052"/>
            <a:ext cx="4000369" cy="5400000"/>
          </a:xfrm>
          <a:prstGeom prst="roundRect">
            <a:avLst>
              <a:gd name="adj" fmla="val 5266"/>
            </a:avLst>
          </a:prstGeom>
          <a:solidFill>
            <a:srgbClr val="AFD0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5F963D6-EBC4-3243-ADCF-9F0D25C50E6E}"/>
              </a:ext>
            </a:extLst>
          </p:cNvPr>
          <p:cNvSpPr txBox="1"/>
          <p:nvPr/>
        </p:nvSpPr>
        <p:spPr>
          <a:xfrm>
            <a:off x="4113816" y="3733235"/>
            <a:ext cx="3992499" cy="252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WANG XINRUI (</a:t>
            </a: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王 欣睿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), CEO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3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M.Sc</a:t>
            </a: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&amp; </a:t>
            </a:r>
            <a:r>
              <a:rPr kumimoji="1" lang="en-US" altLang="zh-CN" sz="13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Ph.D</a:t>
            </a: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candidate, Matsuo</a:t>
            </a:r>
            <a:r>
              <a:rPr kumimoji="1"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Lab, </a:t>
            </a:r>
            <a:r>
              <a:rPr kumimoji="1" lang="en-US" altLang="zh-CN" sz="13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UTokyo</a:t>
            </a:r>
            <a:endParaRPr kumimoji="1" lang="en-US" altLang="zh-CN" sz="13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3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B.Eng</a:t>
            </a: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Mechanical</a:t>
            </a:r>
            <a:r>
              <a:rPr kumimoji="1"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3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Enigneering</a:t>
            </a: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USTC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Japan</a:t>
            </a:r>
            <a:r>
              <a:rPr kumimoji="1"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Computer</a:t>
            </a:r>
            <a:r>
              <a:rPr kumimoji="1"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Vision, senior ML</a:t>
            </a:r>
            <a:r>
              <a:rPr kumimoji="1"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engineer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Tencent </a:t>
            </a:r>
            <a:r>
              <a:rPr kumimoji="1" lang="en-US" altLang="zh-CN" sz="13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WXGroup</a:t>
            </a: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ML</a:t>
            </a:r>
            <a:r>
              <a:rPr kumimoji="1"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engineer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3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ByteDance</a:t>
            </a: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AI Lab,</a:t>
            </a:r>
            <a:r>
              <a:rPr kumimoji="1"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ML</a:t>
            </a:r>
            <a:r>
              <a:rPr kumimoji="1"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engineer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Multiple papers accepted by CVPR &amp; ICML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Chinese</a:t>
            </a:r>
            <a:r>
              <a:rPr kumimoji="1"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kumimoji="1"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international</a:t>
            </a:r>
            <a:r>
              <a:rPr kumimoji="1"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patents</a:t>
            </a:r>
            <a:r>
              <a:rPr kumimoji="1"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issued</a:t>
            </a:r>
            <a:endParaRPr kumimoji="1" lang="zh-CN" altLang="en-US" sz="13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3A920A-7530-5862-6AEC-DEAC8C9A05B2}"/>
              </a:ext>
            </a:extLst>
          </p:cNvPr>
          <p:cNvSpPr txBox="1"/>
          <p:nvPr/>
        </p:nvSpPr>
        <p:spPr>
          <a:xfrm>
            <a:off x="680924" y="3766052"/>
            <a:ext cx="3181200" cy="1626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XIE MENG</a:t>
            </a: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谢 萌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), Partner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3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B.Eng</a:t>
            </a: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&amp; </a:t>
            </a:r>
            <a:r>
              <a:rPr kumimoji="1" lang="en-US" altLang="zh-CN" sz="13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M.Eng</a:t>
            </a: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USTC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CEO, Shenzhen</a:t>
            </a:r>
            <a:r>
              <a:rPr kumimoji="1"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3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Jichen</a:t>
            </a:r>
            <a:r>
              <a:rPr kumimoji="1"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Tech</a:t>
            </a:r>
            <a:r>
              <a:rPr kumimoji="1"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3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Co.Ltd</a:t>
            </a:r>
            <a:endParaRPr kumimoji="1" lang="en-US" altLang="zh-CN" sz="13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Director</a:t>
            </a:r>
            <a:r>
              <a:rPr kumimoji="1"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of</a:t>
            </a:r>
            <a:r>
              <a:rPr kumimoji="1"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R&amp;D, Unity Drive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DJI </a:t>
            </a:r>
            <a:r>
              <a:rPr kumimoji="1" lang="en-US" altLang="zh-CN" sz="13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RoboMaster</a:t>
            </a: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Top8 team leader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6B29B1D-5A92-9F92-0E75-46AC0979A7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" t="3659" r="-367" b="21341"/>
          <a:stretch/>
        </p:blipFill>
        <p:spPr>
          <a:xfrm>
            <a:off x="1007308" y="1214563"/>
            <a:ext cx="2520000" cy="2520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AF4009D-E55C-1FD2-EB9B-906E4CE2F960}"/>
              </a:ext>
            </a:extLst>
          </p:cNvPr>
          <p:cNvSpPr txBox="1"/>
          <p:nvPr/>
        </p:nvSpPr>
        <p:spPr>
          <a:xfrm>
            <a:off x="790013" y="275573"/>
            <a:ext cx="2769616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Core</a:t>
            </a:r>
            <a:r>
              <a:rPr kumimoji="1"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Members</a:t>
            </a:r>
            <a:endParaRPr kumimoji="1"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8F769B70-207C-A45A-74C2-E921F1ECF7C0}"/>
              </a:ext>
            </a:extLst>
          </p:cNvPr>
          <p:cNvCxnSpPr/>
          <p:nvPr/>
        </p:nvCxnSpPr>
        <p:spPr>
          <a:xfrm>
            <a:off x="0" y="93806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6FC0EF34-5B09-49A9-A9C1-EDAD6299E264}"/>
              </a:ext>
            </a:extLst>
          </p:cNvPr>
          <p:cNvSpPr/>
          <p:nvPr/>
        </p:nvSpPr>
        <p:spPr>
          <a:xfrm>
            <a:off x="8264661" y="1066052"/>
            <a:ext cx="3311999" cy="5400000"/>
          </a:xfrm>
          <a:prstGeom prst="roundRect">
            <a:avLst>
              <a:gd name="adj" fmla="val 5266"/>
            </a:avLst>
          </a:prstGeom>
          <a:solidFill>
            <a:srgbClr val="AFD0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0BCF0"/>
              </a:solidFill>
            </a:endParaRP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9F2CF7E4-4549-6F71-DA0F-A67E58AFE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692" y="1214563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26C9FE9-CE2E-197C-F286-3ACB9B969D77}"/>
              </a:ext>
            </a:extLst>
          </p:cNvPr>
          <p:cNvSpPr txBox="1"/>
          <p:nvPr/>
        </p:nvSpPr>
        <p:spPr>
          <a:xfrm>
            <a:off x="8296173" y="3733234"/>
            <a:ext cx="3249128" cy="252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ZHANG</a:t>
            </a: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XIN</a:t>
            </a: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张 鑫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), Advisor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3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M.Sc</a:t>
            </a: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&amp; </a:t>
            </a:r>
            <a:r>
              <a:rPr kumimoji="1" lang="en-US" altLang="zh-CN" sz="13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Ph.D</a:t>
            </a: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Matsuo</a:t>
            </a:r>
            <a:r>
              <a:rPr kumimoji="1"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Lab, </a:t>
            </a:r>
            <a:r>
              <a:rPr kumimoji="1" lang="en-US" altLang="zh-CN" sz="13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UTokyo</a:t>
            </a:r>
            <a:endParaRPr kumimoji="1" lang="en-US" altLang="zh-CN" sz="13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CEO, AI</a:t>
            </a:r>
            <a:r>
              <a:rPr kumimoji="1"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Mage</a:t>
            </a:r>
            <a:r>
              <a:rPr kumimoji="1"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Collaboration with anime studios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Granted by MITOU Project of Japanese government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Accepted by 1</a:t>
            </a:r>
            <a:r>
              <a:rPr kumimoji="1" lang="en-US" altLang="zh-CN" sz="1300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</a:t>
            </a: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Round, </a:t>
            </a:r>
            <a:r>
              <a:rPr kumimoji="1" lang="en-US" altLang="zh-CN" sz="13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UTokyo</a:t>
            </a: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IPC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Former PRO</a:t>
            </a:r>
            <a:r>
              <a:rPr kumimoji="1"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Shogi</a:t>
            </a:r>
            <a:r>
              <a:rPr kumimoji="1"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player</a:t>
            </a:r>
          </a:p>
        </p:txBody>
      </p:sp>
      <p:pic>
        <p:nvPicPr>
          <p:cNvPr id="16" name="图片 15" descr="穿着黑色衣服的人在微笑&#10;&#10;低可信度描述已自动生成">
            <a:extLst>
              <a:ext uri="{FF2B5EF4-FFF2-40B4-BE49-F238E27FC236}">
                <a16:creationId xmlns:a16="http://schemas.microsoft.com/office/drawing/2014/main" id="{27584D97-5C4A-23BA-BA2E-3BD1CD73B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000" y="1214563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03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角矩形 19">
            <a:extLst>
              <a:ext uri="{FF2B5EF4-FFF2-40B4-BE49-F238E27FC236}">
                <a16:creationId xmlns:a16="http://schemas.microsoft.com/office/drawing/2014/main" id="{6742CAE7-7699-8562-0673-52D781563485}"/>
              </a:ext>
            </a:extLst>
          </p:cNvPr>
          <p:cNvSpPr/>
          <p:nvPr/>
        </p:nvSpPr>
        <p:spPr>
          <a:xfrm>
            <a:off x="598593" y="1097119"/>
            <a:ext cx="10994814" cy="1113016"/>
          </a:xfrm>
          <a:prstGeom prst="roundRect">
            <a:avLst>
              <a:gd name="adj" fmla="val 15249"/>
            </a:avLst>
          </a:prstGeom>
          <a:solidFill>
            <a:srgbClr val="AFD0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CC32E000-4802-26B3-4433-D0FD86E88CF7}"/>
              </a:ext>
            </a:extLst>
          </p:cNvPr>
          <p:cNvSpPr/>
          <p:nvPr/>
        </p:nvSpPr>
        <p:spPr>
          <a:xfrm>
            <a:off x="7999476" y="2854040"/>
            <a:ext cx="3129974" cy="3071464"/>
          </a:xfrm>
          <a:prstGeom prst="roundRect">
            <a:avLst>
              <a:gd name="adj" fmla="val 7794"/>
            </a:avLst>
          </a:prstGeom>
          <a:solidFill>
            <a:srgbClr val="AFD0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12499F87-89CF-EBDC-8406-F5277A85A3CC}"/>
              </a:ext>
            </a:extLst>
          </p:cNvPr>
          <p:cNvSpPr/>
          <p:nvPr/>
        </p:nvSpPr>
        <p:spPr>
          <a:xfrm>
            <a:off x="4442378" y="2854040"/>
            <a:ext cx="3129973" cy="3105299"/>
          </a:xfrm>
          <a:prstGeom prst="roundRect">
            <a:avLst>
              <a:gd name="adj" fmla="val 7794"/>
            </a:avLst>
          </a:prstGeom>
          <a:solidFill>
            <a:srgbClr val="AFD0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CB59B317-41C8-121A-53BF-BABF571D2CCD}"/>
              </a:ext>
            </a:extLst>
          </p:cNvPr>
          <p:cNvSpPr/>
          <p:nvPr/>
        </p:nvSpPr>
        <p:spPr>
          <a:xfrm>
            <a:off x="704232" y="2854040"/>
            <a:ext cx="3321790" cy="3105299"/>
          </a:xfrm>
          <a:prstGeom prst="roundRect">
            <a:avLst>
              <a:gd name="adj" fmla="val 7794"/>
            </a:avLst>
          </a:prstGeom>
          <a:solidFill>
            <a:srgbClr val="AFD0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FD5DBF7-152D-5D17-9B68-35C33D5291C2}"/>
              </a:ext>
            </a:extLst>
          </p:cNvPr>
          <p:cNvSpPr txBox="1"/>
          <p:nvPr/>
        </p:nvSpPr>
        <p:spPr>
          <a:xfrm>
            <a:off x="644544" y="1138220"/>
            <a:ext cx="10197627" cy="951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Build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World Largest Interactive Entertainment and UGC sharing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Platform for ACG </a:t>
            </a:r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Fans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We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also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have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an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estimated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roadmap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following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years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" name="直线连接符 1">
            <a:extLst>
              <a:ext uri="{FF2B5EF4-FFF2-40B4-BE49-F238E27FC236}">
                <a16:creationId xmlns:a16="http://schemas.microsoft.com/office/drawing/2014/main" id="{C99885CE-B7DF-97C6-285A-D0A218DE1234}"/>
              </a:ext>
            </a:extLst>
          </p:cNvPr>
          <p:cNvCxnSpPr/>
          <p:nvPr/>
        </p:nvCxnSpPr>
        <p:spPr>
          <a:xfrm>
            <a:off x="0" y="91440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F025E3CB-7D36-77A1-C8CF-3AA7663F579E}"/>
              </a:ext>
            </a:extLst>
          </p:cNvPr>
          <p:cNvSpPr txBox="1"/>
          <p:nvPr/>
        </p:nvSpPr>
        <p:spPr>
          <a:xfrm>
            <a:off x="644544" y="251912"/>
            <a:ext cx="2098656" cy="662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Our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Goals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127765E-3220-5C9E-6C8F-88CD65B85A0E}"/>
              </a:ext>
            </a:extLst>
          </p:cNvPr>
          <p:cNvSpPr/>
          <p:nvPr/>
        </p:nvSpPr>
        <p:spPr>
          <a:xfrm>
            <a:off x="727937" y="6104821"/>
            <a:ext cx="3600000" cy="18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4531DBD-8385-BBEE-C0DC-FFA3D0C784F1}"/>
              </a:ext>
            </a:extLst>
          </p:cNvPr>
          <p:cNvSpPr/>
          <p:nvPr/>
        </p:nvSpPr>
        <p:spPr>
          <a:xfrm>
            <a:off x="4131894" y="4139547"/>
            <a:ext cx="3749475" cy="1795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024DDF-A9F7-20F1-E8B9-F9F21482D8B9}"/>
              </a:ext>
            </a:extLst>
          </p:cNvPr>
          <p:cNvSpPr/>
          <p:nvPr/>
        </p:nvSpPr>
        <p:spPr>
          <a:xfrm>
            <a:off x="7701370" y="2512484"/>
            <a:ext cx="3600000" cy="18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6C1BE5B-D040-EA70-D83C-FC8A162F151F}"/>
              </a:ext>
            </a:extLst>
          </p:cNvPr>
          <p:cNvSpPr/>
          <p:nvPr/>
        </p:nvSpPr>
        <p:spPr>
          <a:xfrm>
            <a:off x="4131893" y="4319097"/>
            <a:ext cx="196043" cy="188846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11C6D95-EB67-2279-7374-EB999A32D6A4}"/>
              </a:ext>
            </a:extLst>
          </p:cNvPr>
          <p:cNvSpPr/>
          <p:nvPr/>
        </p:nvSpPr>
        <p:spPr>
          <a:xfrm>
            <a:off x="7701370" y="2585237"/>
            <a:ext cx="180000" cy="15811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三角形 9">
            <a:extLst>
              <a:ext uri="{FF2B5EF4-FFF2-40B4-BE49-F238E27FC236}">
                <a16:creationId xmlns:a16="http://schemas.microsoft.com/office/drawing/2014/main" id="{16A36705-9885-1780-B5E4-ECFC9432E778}"/>
              </a:ext>
            </a:extLst>
          </p:cNvPr>
          <p:cNvSpPr/>
          <p:nvPr/>
        </p:nvSpPr>
        <p:spPr>
          <a:xfrm rot="5400000">
            <a:off x="11098495" y="2332484"/>
            <a:ext cx="720000" cy="540000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5F70270-471F-2C68-4D4E-48E4ACC5E6FF}"/>
              </a:ext>
            </a:extLst>
          </p:cNvPr>
          <p:cNvSpPr txBox="1"/>
          <p:nvPr/>
        </p:nvSpPr>
        <p:spPr>
          <a:xfrm>
            <a:off x="818226" y="2854041"/>
            <a:ext cx="3268049" cy="2815636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Raise seed round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of $1M; 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Build a team of 3~5; 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Finish ML functions integration;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Basic functions online;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50k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seed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users; 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Estimated value $7M</a:t>
            </a:r>
            <a:endParaRPr lang="zh-CN" altLang="en-US" sz="1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445AEF4-A401-7FEE-C2EA-A579E0D4B426}"/>
              </a:ext>
            </a:extLst>
          </p:cNvPr>
          <p:cNvSpPr txBox="1"/>
          <p:nvPr/>
        </p:nvSpPr>
        <p:spPr>
          <a:xfrm>
            <a:off x="1511024" y="5510952"/>
            <a:ext cx="1716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-6</a:t>
            </a:r>
            <a:r>
              <a:rPr kumimoji="1" lang="en-US" altLang="zh-CN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Month 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9DB9BE7-7395-4B27-AFD6-972D0BBD92AC}"/>
              </a:ext>
            </a:extLst>
          </p:cNvPr>
          <p:cNvSpPr txBox="1"/>
          <p:nvPr/>
        </p:nvSpPr>
        <p:spPr>
          <a:xfrm>
            <a:off x="4996192" y="5510952"/>
            <a:ext cx="202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en-US" altLang="zh-CN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-12</a:t>
            </a:r>
            <a:r>
              <a:rPr kumimoji="1" lang="en-US" altLang="zh-CN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Month 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1B368A9-BDB3-517C-F271-EA4232A6A183}"/>
              </a:ext>
            </a:extLst>
          </p:cNvPr>
          <p:cNvSpPr txBox="1"/>
          <p:nvPr/>
        </p:nvSpPr>
        <p:spPr>
          <a:xfrm>
            <a:off x="8567256" y="5505777"/>
            <a:ext cx="219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r>
              <a:rPr kumimoji="1" lang="en-US" altLang="zh-CN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-24</a:t>
            </a:r>
            <a:r>
              <a:rPr kumimoji="1" lang="en-US" altLang="zh-CN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Month 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DC29700-207E-4F81-0D6D-D6F892B4E8FE}"/>
              </a:ext>
            </a:extLst>
          </p:cNvPr>
          <p:cNvSpPr txBox="1"/>
          <p:nvPr/>
        </p:nvSpPr>
        <p:spPr>
          <a:xfrm>
            <a:off x="4548627" y="2854040"/>
            <a:ext cx="3094745" cy="2616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Raise round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 of $2M; 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Expand team to 8~10; 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Android &amp; IOS APP online;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Digital human solution ready;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100K DAU  and 500K MAU; 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Estimated value $25M</a:t>
            </a:r>
            <a:endParaRPr lang="zh-CN" altLang="en-US" sz="14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D567629-FB4E-70C4-D832-D426AD905F80}"/>
              </a:ext>
            </a:extLst>
          </p:cNvPr>
          <p:cNvSpPr txBox="1"/>
          <p:nvPr/>
        </p:nvSpPr>
        <p:spPr>
          <a:xfrm>
            <a:off x="8045096" y="2854040"/>
            <a:ext cx="3113775" cy="2616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Raise round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 of $5M; 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Expand team to 20~30;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Start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membership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subscription;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UGC sharing platform online;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300K DAU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and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1M MAU; 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Estimated value $70M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35501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1CC23B0E-37BA-E25B-5F5B-77335C885537}"/>
              </a:ext>
            </a:extLst>
          </p:cNvPr>
          <p:cNvSpPr/>
          <p:nvPr/>
        </p:nvSpPr>
        <p:spPr>
          <a:xfrm>
            <a:off x="597308" y="3567129"/>
            <a:ext cx="2232000" cy="540000"/>
          </a:xfrm>
          <a:prstGeom prst="rect">
            <a:avLst/>
          </a:prstGeom>
          <a:solidFill>
            <a:srgbClr val="D1F3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597CC85-7B49-F76E-9BF0-4023B27BF3D2}"/>
              </a:ext>
            </a:extLst>
          </p:cNvPr>
          <p:cNvSpPr/>
          <p:nvPr/>
        </p:nvSpPr>
        <p:spPr>
          <a:xfrm>
            <a:off x="597308" y="2982913"/>
            <a:ext cx="2232000" cy="540000"/>
          </a:xfrm>
          <a:prstGeom prst="rect">
            <a:avLst/>
          </a:prstGeom>
          <a:solidFill>
            <a:srgbClr val="D1F3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719CA36-0291-C46F-00E1-C61CCC0B7DF3}"/>
              </a:ext>
            </a:extLst>
          </p:cNvPr>
          <p:cNvSpPr/>
          <p:nvPr/>
        </p:nvSpPr>
        <p:spPr>
          <a:xfrm>
            <a:off x="597308" y="2399606"/>
            <a:ext cx="2232000" cy="540000"/>
          </a:xfrm>
          <a:prstGeom prst="rect">
            <a:avLst/>
          </a:prstGeom>
          <a:solidFill>
            <a:srgbClr val="F1C9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4166B53-18A9-8F20-4F41-4C81C45C3050}"/>
              </a:ext>
            </a:extLst>
          </p:cNvPr>
          <p:cNvSpPr/>
          <p:nvPr/>
        </p:nvSpPr>
        <p:spPr>
          <a:xfrm>
            <a:off x="597308" y="1818687"/>
            <a:ext cx="2232000" cy="540000"/>
          </a:xfrm>
          <a:prstGeom prst="rect">
            <a:avLst/>
          </a:prstGeom>
          <a:solidFill>
            <a:srgbClr val="F1C9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" name="直线连接符 1">
            <a:extLst>
              <a:ext uri="{FF2B5EF4-FFF2-40B4-BE49-F238E27FC236}">
                <a16:creationId xmlns:a16="http://schemas.microsoft.com/office/drawing/2014/main" id="{C99885CE-B7DF-97C6-285A-D0A218DE1234}"/>
              </a:ext>
            </a:extLst>
          </p:cNvPr>
          <p:cNvCxnSpPr/>
          <p:nvPr/>
        </p:nvCxnSpPr>
        <p:spPr>
          <a:xfrm>
            <a:off x="0" y="92692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F025E3CB-7D36-77A1-C8CF-3AA7663F579E}"/>
              </a:ext>
            </a:extLst>
          </p:cNvPr>
          <p:cNvSpPr txBox="1"/>
          <p:nvPr/>
        </p:nvSpPr>
        <p:spPr>
          <a:xfrm>
            <a:off x="644542" y="251912"/>
            <a:ext cx="6481866" cy="662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Our Schedules</a:t>
            </a:r>
            <a:r>
              <a:rPr kumimoji="1"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for the First 6</a:t>
            </a:r>
            <a:r>
              <a:rPr kumimoji="1"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Months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186D23B-5C38-9221-2392-11EBFDAC0144}"/>
              </a:ext>
            </a:extLst>
          </p:cNvPr>
          <p:cNvSpPr/>
          <p:nvPr/>
        </p:nvSpPr>
        <p:spPr>
          <a:xfrm>
            <a:off x="3006386" y="1213371"/>
            <a:ext cx="1368000" cy="540000"/>
          </a:xfrm>
          <a:prstGeom prst="rect">
            <a:avLst/>
          </a:prstGeom>
          <a:solidFill>
            <a:srgbClr val="AFD0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67B256D-780B-E8BB-1847-F407A539E0CA}"/>
              </a:ext>
            </a:extLst>
          </p:cNvPr>
          <p:cNvSpPr/>
          <p:nvPr/>
        </p:nvSpPr>
        <p:spPr>
          <a:xfrm>
            <a:off x="4429159" y="1213371"/>
            <a:ext cx="1368000" cy="540000"/>
          </a:xfrm>
          <a:prstGeom prst="rect">
            <a:avLst/>
          </a:prstGeom>
          <a:solidFill>
            <a:srgbClr val="AFD0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3CF6864-9F1E-F6C7-B5C0-3DE9EF681053}"/>
              </a:ext>
            </a:extLst>
          </p:cNvPr>
          <p:cNvSpPr/>
          <p:nvPr/>
        </p:nvSpPr>
        <p:spPr>
          <a:xfrm>
            <a:off x="5851932" y="1213371"/>
            <a:ext cx="1368000" cy="540000"/>
          </a:xfrm>
          <a:prstGeom prst="rect">
            <a:avLst/>
          </a:prstGeom>
          <a:solidFill>
            <a:srgbClr val="AFD0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7760FB6-354F-720D-5A65-D156C453540B}"/>
              </a:ext>
            </a:extLst>
          </p:cNvPr>
          <p:cNvSpPr/>
          <p:nvPr/>
        </p:nvSpPr>
        <p:spPr>
          <a:xfrm>
            <a:off x="7283138" y="1207217"/>
            <a:ext cx="1368000" cy="540000"/>
          </a:xfrm>
          <a:prstGeom prst="rect">
            <a:avLst/>
          </a:prstGeom>
          <a:solidFill>
            <a:srgbClr val="AFD0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71175BC-52B8-3598-22C9-D1146D846245}"/>
              </a:ext>
            </a:extLst>
          </p:cNvPr>
          <p:cNvSpPr/>
          <p:nvPr/>
        </p:nvSpPr>
        <p:spPr>
          <a:xfrm>
            <a:off x="8710402" y="1207217"/>
            <a:ext cx="1368000" cy="540000"/>
          </a:xfrm>
          <a:prstGeom prst="rect">
            <a:avLst/>
          </a:prstGeom>
          <a:solidFill>
            <a:srgbClr val="AFD0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77F55AA-E7FA-4D8C-194B-A7DE6066A8EB}"/>
              </a:ext>
            </a:extLst>
          </p:cNvPr>
          <p:cNvSpPr/>
          <p:nvPr/>
        </p:nvSpPr>
        <p:spPr>
          <a:xfrm>
            <a:off x="10137117" y="1207217"/>
            <a:ext cx="1368000" cy="540000"/>
          </a:xfrm>
          <a:prstGeom prst="rect">
            <a:avLst/>
          </a:prstGeom>
          <a:solidFill>
            <a:srgbClr val="AFD0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CC9C032-7B64-7721-DFF8-75EAEA954AA9}"/>
              </a:ext>
            </a:extLst>
          </p:cNvPr>
          <p:cNvSpPr txBox="1"/>
          <p:nvPr/>
        </p:nvSpPr>
        <p:spPr>
          <a:xfrm>
            <a:off x="3033466" y="1308948"/>
            <a:ext cx="1306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en-US" altLang="zh-CN" baseline="30000">
                <a:latin typeface="Microsoft YaHei" panose="020B0503020204020204" pitchFamily="34" charset="-122"/>
                <a:ea typeface="Microsoft YaHei" panose="020B0503020204020204" pitchFamily="34" charset="-122"/>
              </a:rPr>
              <a:t>st</a:t>
            </a:r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 Month</a:t>
            </a:r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EF97978-2DEB-AFCE-881A-7C1801A2D7CD}"/>
              </a:ext>
            </a:extLst>
          </p:cNvPr>
          <p:cNvSpPr txBox="1"/>
          <p:nvPr/>
        </p:nvSpPr>
        <p:spPr>
          <a:xfrm>
            <a:off x="4452423" y="1304714"/>
            <a:ext cx="132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baseline="30000">
                <a:latin typeface="Microsoft YaHei" panose="020B0503020204020204" pitchFamily="34" charset="-122"/>
                <a:ea typeface="Microsoft YaHei" panose="020B0503020204020204" pitchFamily="34" charset="-122"/>
              </a:rPr>
              <a:t>nd </a:t>
            </a:r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Month</a:t>
            </a:r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600795E-AAA6-D016-B19B-FAFC6109F93C}"/>
              </a:ext>
            </a:extLst>
          </p:cNvPr>
          <p:cNvSpPr txBox="1"/>
          <p:nvPr/>
        </p:nvSpPr>
        <p:spPr>
          <a:xfrm>
            <a:off x="5892423" y="1312364"/>
            <a:ext cx="132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baseline="30000">
                <a:latin typeface="Microsoft YaHei" panose="020B0503020204020204" pitchFamily="34" charset="-122"/>
                <a:ea typeface="Microsoft YaHei" panose="020B0503020204020204" pitchFamily="34" charset="-122"/>
              </a:rPr>
              <a:t>rd</a:t>
            </a:r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 Month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2B30D46-D30F-52B5-7A12-597059A4B80C}"/>
              </a:ext>
            </a:extLst>
          </p:cNvPr>
          <p:cNvSpPr txBox="1"/>
          <p:nvPr/>
        </p:nvSpPr>
        <p:spPr>
          <a:xfrm>
            <a:off x="7306402" y="1285441"/>
            <a:ext cx="132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baseline="30000">
                <a:latin typeface="Microsoft YaHei" panose="020B0503020204020204" pitchFamily="34" charset="-122"/>
                <a:ea typeface="Microsoft YaHei" panose="020B0503020204020204" pitchFamily="34" charset="-122"/>
              </a:rPr>
              <a:t>th</a:t>
            </a:r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 Month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EC5C5B8-5257-A4BD-D2FD-59C243A2CA20}"/>
              </a:ext>
            </a:extLst>
          </p:cNvPr>
          <p:cNvSpPr txBox="1"/>
          <p:nvPr/>
        </p:nvSpPr>
        <p:spPr>
          <a:xfrm>
            <a:off x="8733666" y="1292825"/>
            <a:ext cx="132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en-US" altLang="zh-CN" baseline="30000">
                <a:latin typeface="Microsoft YaHei" panose="020B0503020204020204" pitchFamily="34" charset="-122"/>
                <a:ea typeface="Microsoft YaHei" panose="020B0503020204020204" pitchFamily="34" charset="-122"/>
              </a:rPr>
              <a:t>th</a:t>
            </a:r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 Month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4B027F0-673A-27A4-98CD-1E76DD9C8875}"/>
              </a:ext>
            </a:extLst>
          </p:cNvPr>
          <p:cNvSpPr txBox="1"/>
          <p:nvPr/>
        </p:nvSpPr>
        <p:spPr>
          <a:xfrm>
            <a:off x="10160381" y="1292825"/>
            <a:ext cx="132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en-US" altLang="zh-CN" baseline="30000">
                <a:latin typeface="Microsoft YaHei" panose="020B0503020204020204" pitchFamily="34" charset="-122"/>
                <a:ea typeface="Microsoft YaHei" panose="020B0503020204020204" pitchFamily="34" charset="-122"/>
              </a:rPr>
              <a:t>th</a:t>
            </a:r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 Month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A67B3D3F-F0CF-F7CA-CE99-EC1472807F30}"/>
              </a:ext>
            </a:extLst>
          </p:cNvPr>
          <p:cNvSpPr/>
          <p:nvPr/>
        </p:nvSpPr>
        <p:spPr>
          <a:xfrm>
            <a:off x="3006385" y="1930205"/>
            <a:ext cx="2790774" cy="360000"/>
          </a:xfrm>
          <a:prstGeom prst="roundRect">
            <a:avLst/>
          </a:prstGeom>
          <a:solidFill>
            <a:srgbClr val="F1C9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5308BF1-E32F-91A3-CAD7-F744D6DCF5D4}"/>
              </a:ext>
            </a:extLst>
          </p:cNvPr>
          <p:cNvSpPr txBox="1"/>
          <p:nvPr/>
        </p:nvSpPr>
        <p:spPr>
          <a:xfrm>
            <a:off x="716215" y="1831986"/>
            <a:ext cx="1362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Raise seed round of $1M</a:t>
            </a:r>
            <a:endParaRPr kumimoji="1"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6CFE348-586D-80CF-65D2-5CE651F71874}"/>
              </a:ext>
            </a:extLst>
          </p:cNvPr>
          <p:cNvSpPr/>
          <p:nvPr/>
        </p:nvSpPr>
        <p:spPr>
          <a:xfrm>
            <a:off x="4429159" y="2493743"/>
            <a:ext cx="7052694" cy="360000"/>
          </a:xfrm>
          <a:prstGeom prst="roundRect">
            <a:avLst/>
          </a:prstGeom>
          <a:solidFill>
            <a:srgbClr val="F1C9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9532E82-8A41-8A82-5A75-72F79B868EFC}"/>
              </a:ext>
            </a:extLst>
          </p:cNvPr>
          <p:cNvSpPr txBox="1"/>
          <p:nvPr/>
        </p:nvSpPr>
        <p:spPr>
          <a:xfrm>
            <a:off x="716215" y="2416554"/>
            <a:ext cx="1848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Build a team of 3-5 fulltime employees</a:t>
            </a:r>
            <a:endParaRPr kumimoji="1"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2C78EBC2-C41B-6AD8-0EFF-EF4D721C84F6}"/>
              </a:ext>
            </a:extLst>
          </p:cNvPr>
          <p:cNvSpPr/>
          <p:nvPr/>
        </p:nvSpPr>
        <p:spPr>
          <a:xfrm>
            <a:off x="4429158" y="3647504"/>
            <a:ext cx="7052693" cy="360000"/>
          </a:xfrm>
          <a:prstGeom prst="roundRect">
            <a:avLst/>
          </a:prstGeom>
          <a:solidFill>
            <a:srgbClr val="D1F3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5EC3556-C064-BD88-C014-546C0199C6AA}"/>
              </a:ext>
            </a:extLst>
          </p:cNvPr>
          <p:cNvSpPr txBox="1"/>
          <p:nvPr/>
        </p:nvSpPr>
        <p:spPr>
          <a:xfrm>
            <a:off x="716215" y="3021801"/>
            <a:ext cx="2081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Integrate</a:t>
            </a:r>
            <a:r>
              <a:rPr kumimoji="1"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ML modules</a:t>
            </a:r>
            <a:r>
              <a:rPr kumimoji="1"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into</a:t>
            </a:r>
            <a:r>
              <a:rPr kumimoji="1"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cloud</a:t>
            </a:r>
            <a:r>
              <a:rPr kumimoji="1"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backend</a:t>
            </a:r>
            <a:endParaRPr kumimoji="1"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E65A762E-AA9F-B286-833F-1B26373AEFE4}"/>
              </a:ext>
            </a:extLst>
          </p:cNvPr>
          <p:cNvSpPr/>
          <p:nvPr/>
        </p:nvSpPr>
        <p:spPr>
          <a:xfrm>
            <a:off x="3006385" y="3078945"/>
            <a:ext cx="4207510" cy="360000"/>
          </a:xfrm>
          <a:prstGeom prst="roundRect">
            <a:avLst/>
          </a:prstGeom>
          <a:solidFill>
            <a:srgbClr val="D1F3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172472B7-A82B-1F4F-8007-1D63751C4BB3}"/>
              </a:ext>
            </a:extLst>
          </p:cNvPr>
          <p:cNvSpPr/>
          <p:nvPr/>
        </p:nvSpPr>
        <p:spPr>
          <a:xfrm>
            <a:off x="4429157" y="4225218"/>
            <a:ext cx="5649245" cy="360000"/>
          </a:xfrm>
          <a:prstGeom prst="roundRect">
            <a:avLst/>
          </a:prstGeom>
          <a:solidFill>
            <a:srgbClr val="D4C1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6A05E90-55B0-0497-1B1C-52ED28A4A510}"/>
              </a:ext>
            </a:extLst>
          </p:cNvPr>
          <p:cNvSpPr txBox="1"/>
          <p:nvPr/>
        </p:nvSpPr>
        <p:spPr>
          <a:xfrm>
            <a:off x="716215" y="3578407"/>
            <a:ext cx="1994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Joint</a:t>
            </a:r>
            <a:r>
              <a:rPr kumimoji="1"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debuging</a:t>
            </a:r>
            <a:r>
              <a:rPr kumimoji="1"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and</a:t>
            </a:r>
            <a:r>
              <a:rPr kumimoji="1"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optimize</a:t>
            </a:r>
            <a:r>
              <a:rPr kumimoji="1"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ML </a:t>
            </a:r>
            <a:r>
              <a:rPr kumimoji="1" lang="en-US" altLang="zh-CN" sz="140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fuctions</a:t>
            </a:r>
            <a:endParaRPr kumimoji="1"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69CA47C-1282-73F4-3307-A04A64820F7F}"/>
              </a:ext>
            </a:extLst>
          </p:cNvPr>
          <p:cNvSpPr/>
          <p:nvPr/>
        </p:nvSpPr>
        <p:spPr>
          <a:xfrm>
            <a:off x="597308" y="4147729"/>
            <a:ext cx="2232000" cy="540000"/>
          </a:xfrm>
          <a:prstGeom prst="rect">
            <a:avLst/>
          </a:prstGeom>
          <a:solidFill>
            <a:srgbClr val="D4C1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6115EF5-FDF4-3B70-C982-E000EB2D5CA5}"/>
              </a:ext>
            </a:extLst>
          </p:cNvPr>
          <p:cNvSpPr txBox="1"/>
          <p:nvPr/>
        </p:nvSpPr>
        <p:spPr>
          <a:xfrm>
            <a:off x="688705" y="4176867"/>
            <a:ext cx="2100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Develop</a:t>
            </a:r>
            <a:r>
              <a:rPr kumimoji="1"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web frontend</a:t>
            </a:r>
            <a:r>
              <a:rPr kumimoji="1"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and</a:t>
            </a:r>
            <a:r>
              <a:rPr kumimoji="1"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cloud</a:t>
            </a:r>
            <a:r>
              <a:rPr kumimoji="1"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backend</a:t>
            </a:r>
            <a:endParaRPr kumimoji="1"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125A06CE-6B39-3878-BD38-68D6D08EF4BA}"/>
              </a:ext>
            </a:extLst>
          </p:cNvPr>
          <p:cNvSpPr/>
          <p:nvPr/>
        </p:nvSpPr>
        <p:spPr>
          <a:xfrm>
            <a:off x="597308" y="4728329"/>
            <a:ext cx="2232000" cy="540000"/>
          </a:xfrm>
          <a:prstGeom prst="rect">
            <a:avLst/>
          </a:prstGeom>
          <a:solidFill>
            <a:srgbClr val="D4C1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DFCF24E-DB41-1E1E-0789-8A47541B2662}"/>
              </a:ext>
            </a:extLst>
          </p:cNvPr>
          <p:cNvSpPr txBox="1"/>
          <p:nvPr/>
        </p:nvSpPr>
        <p:spPr>
          <a:xfrm>
            <a:off x="677819" y="4736719"/>
            <a:ext cx="1994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Joint</a:t>
            </a:r>
            <a:r>
              <a:rPr kumimoji="1"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debugging</a:t>
            </a:r>
            <a:r>
              <a:rPr kumimoji="1"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of</a:t>
            </a:r>
            <a:r>
              <a:rPr kumimoji="1"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frondend</a:t>
            </a:r>
            <a:r>
              <a:rPr kumimoji="1"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kumimoji="1"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backend</a:t>
            </a:r>
            <a:endParaRPr kumimoji="1"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F12C4350-F473-A4A9-C581-2DBA412142D9}"/>
              </a:ext>
            </a:extLst>
          </p:cNvPr>
          <p:cNvSpPr/>
          <p:nvPr/>
        </p:nvSpPr>
        <p:spPr>
          <a:xfrm>
            <a:off x="5851931" y="4808704"/>
            <a:ext cx="5629920" cy="360000"/>
          </a:xfrm>
          <a:prstGeom prst="roundRect">
            <a:avLst/>
          </a:prstGeom>
          <a:solidFill>
            <a:srgbClr val="D4C1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652E3A6-5990-3B7B-4975-D05604E6BAD6}"/>
              </a:ext>
            </a:extLst>
          </p:cNvPr>
          <p:cNvSpPr/>
          <p:nvPr/>
        </p:nvSpPr>
        <p:spPr>
          <a:xfrm>
            <a:off x="597308" y="5318554"/>
            <a:ext cx="2232000" cy="540000"/>
          </a:xfrm>
          <a:prstGeom prst="rect">
            <a:avLst/>
          </a:prstGeom>
          <a:solidFill>
            <a:srgbClr val="F3ED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84A0F5B2-43D2-D797-806E-F58C3F72E152}"/>
              </a:ext>
            </a:extLst>
          </p:cNvPr>
          <p:cNvSpPr/>
          <p:nvPr/>
        </p:nvSpPr>
        <p:spPr>
          <a:xfrm>
            <a:off x="7264431" y="5377674"/>
            <a:ext cx="4217420" cy="360000"/>
          </a:xfrm>
          <a:prstGeom prst="roundRect">
            <a:avLst/>
          </a:prstGeom>
          <a:solidFill>
            <a:srgbClr val="F3ED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43B0B65-69E8-BDDD-6180-DEE2B9138350}"/>
              </a:ext>
            </a:extLst>
          </p:cNvPr>
          <p:cNvSpPr txBox="1"/>
          <p:nvPr/>
        </p:nvSpPr>
        <p:spPr>
          <a:xfrm>
            <a:off x="662829" y="5335969"/>
            <a:ext cx="2100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Publicize our product in ACG communities </a:t>
            </a:r>
            <a:endParaRPr kumimoji="1"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3F36649E-640D-2952-384B-8FCF27336431}"/>
              </a:ext>
            </a:extLst>
          </p:cNvPr>
          <p:cNvSpPr/>
          <p:nvPr/>
        </p:nvSpPr>
        <p:spPr>
          <a:xfrm>
            <a:off x="597308" y="5900415"/>
            <a:ext cx="2232000" cy="540000"/>
          </a:xfrm>
          <a:prstGeom prst="rect">
            <a:avLst/>
          </a:prstGeom>
          <a:solidFill>
            <a:srgbClr val="F3ED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0B3201E3-3179-3D0E-166B-DAC4BF5D5966}"/>
              </a:ext>
            </a:extLst>
          </p:cNvPr>
          <p:cNvSpPr txBox="1"/>
          <p:nvPr/>
        </p:nvSpPr>
        <p:spPr>
          <a:xfrm>
            <a:off x="646499" y="5916619"/>
            <a:ext cx="2133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Search for potential clients &amp; collaborators</a:t>
            </a:r>
            <a:endParaRPr kumimoji="1"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38B775C5-BAA1-8F35-D03A-6BE6CA6BB59B}"/>
              </a:ext>
            </a:extLst>
          </p:cNvPr>
          <p:cNvSpPr/>
          <p:nvPr/>
        </p:nvSpPr>
        <p:spPr>
          <a:xfrm>
            <a:off x="7264431" y="5959921"/>
            <a:ext cx="4217420" cy="360000"/>
          </a:xfrm>
          <a:prstGeom prst="roundRect">
            <a:avLst/>
          </a:prstGeom>
          <a:solidFill>
            <a:srgbClr val="F3ED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E219EA91-FA26-03D4-FCE0-2257E0B8156D}"/>
              </a:ext>
            </a:extLst>
          </p:cNvPr>
          <p:cNvSpPr txBox="1"/>
          <p:nvPr/>
        </p:nvSpPr>
        <p:spPr>
          <a:xfrm>
            <a:off x="3370453" y="1956317"/>
            <a:ext cx="2062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$30K for business trip</a:t>
            </a:r>
            <a:endParaRPr kumimoji="1"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711BE93-6714-B521-8C49-5BE80B5E132E}"/>
              </a:ext>
            </a:extLst>
          </p:cNvPr>
          <p:cNvSpPr txBox="1"/>
          <p:nvPr/>
        </p:nvSpPr>
        <p:spPr>
          <a:xfrm>
            <a:off x="4429174" y="2524947"/>
            <a:ext cx="7159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$250K for office</a:t>
            </a:r>
            <a:r>
              <a:rPr kumimoji="1"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rent, </a:t>
            </a:r>
            <a:r>
              <a:rPr kumimoji="1" lang="en-US" altLang="zh-CN" sz="140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equipments</a:t>
            </a:r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kumimoji="1" lang="en-US" altLang="zh-CN" sz="140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salariy</a:t>
            </a:r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, employee</a:t>
            </a:r>
            <a:r>
              <a:rPr kumimoji="1"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benefits and daily operation</a:t>
            </a:r>
            <a:endParaRPr kumimoji="1"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E8C30E10-C9B4-BEC1-5DA8-61A646A13818}"/>
              </a:ext>
            </a:extLst>
          </p:cNvPr>
          <p:cNvSpPr txBox="1"/>
          <p:nvPr/>
        </p:nvSpPr>
        <p:spPr>
          <a:xfrm>
            <a:off x="3898197" y="3113798"/>
            <a:ext cx="2423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$100K for GPU server rent</a:t>
            </a:r>
            <a:endParaRPr kumimoji="1"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0D0077BA-43EC-67CB-21A6-90C13D56D61E}"/>
              </a:ext>
            </a:extLst>
          </p:cNvPr>
          <p:cNvSpPr txBox="1"/>
          <p:nvPr/>
        </p:nvSpPr>
        <p:spPr>
          <a:xfrm>
            <a:off x="4957040" y="4251329"/>
            <a:ext cx="4652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$100K for cloud server rent</a:t>
            </a:r>
            <a:r>
              <a:rPr kumimoji="1"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and daily operation cost</a:t>
            </a:r>
            <a:endParaRPr kumimoji="1"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3306FFD5-77A7-7CA9-D893-52975FF2C678}"/>
              </a:ext>
            </a:extLst>
          </p:cNvPr>
          <p:cNvSpPr txBox="1"/>
          <p:nvPr/>
        </p:nvSpPr>
        <p:spPr>
          <a:xfrm>
            <a:off x="6092518" y="4834815"/>
            <a:ext cx="5235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$50K</a:t>
            </a:r>
            <a:r>
              <a:rPr kumimoji="1"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for</a:t>
            </a:r>
            <a:r>
              <a:rPr kumimoji="1"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out-source</a:t>
            </a:r>
            <a:r>
              <a:rPr kumimoji="1"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developments</a:t>
            </a:r>
            <a:r>
              <a:rPr kumimoji="1"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and</a:t>
            </a:r>
            <a:r>
              <a:rPr kumimoji="1"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realated</a:t>
            </a:r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 resources</a:t>
            </a:r>
            <a:endParaRPr kumimoji="1"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C628EF59-333A-1FDB-1069-6AFF3AFE475E}"/>
              </a:ext>
            </a:extLst>
          </p:cNvPr>
          <p:cNvSpPr txBox="1"/>
          <p:nvPr/>
        </p:nvSpPr>
        <p:spPr>
          <a:xfrm>
            <a:off x="6909533" y="3673615"/>
            <a:ext cx="2091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$70K for LLM</a:t>
            </a:r>
            <a:r>
              <a:rPr kumimoji="1"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kumimoji="1"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cost</a:t>
            </a:r>
            <a:endParaRPr kumimoji="1"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D346CE0B-8864-5667-97B3-617971004123}"/>
              </a:ext>
            </a:extLst>
          </p:cNvPr>
          <p:cNvSpPr txBox="1"/>
          <p:nvPr/>
        </p:nvSpPr>
        <p:spPr>
          <a:xfrm>
            <a:off x="7601391" y="5986032"/>
            <a:ext cx="3586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$50K for business trip and </a:t>
            </a:r>
            <a:r>
              <a:rPr kumimoji="1" lang="en-US" altLang="zh-CN" sz="140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recption</a:t>
            </a:r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 fees</a:t>
            </a:r>
            <a:endParaRPr kumimoji="1"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51E300DB-0BE9-BC31-7743-6587D6ECFC12}"/>
              </a:ext>
            </a:extLst>
          </p:cNvPr>
          <p:cNvSpPr txBox="1"/>
          <p:nvPr/>
        </p:nvSpPr>
        <p:spPr>
          <a:xfrm>
            <a:off x="7910182" y="5398220"/>
            <a:ext cx="3007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$100K for PR and advertisement</a:t>
            </a:r>
            <a:endParaRPr kumimoji="1"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361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>
            <a:extLst>
              <a:ext uri="{FF2B5EF4-FFF2-40B4-BE49-F238E27FC236}">
                <a16:creationId xmlns:a16="http://schemas.microsoft.com/office/drawing/2014/main" id="{D699478D-5B9D-E3D8-D875-C72E60C79F3F}"/>
              </a:ext>
            </a:extLst>
          </p:cNvPr>
          <p:cNvSpPr/>
          <p:nvPr/>
        </p:nvSpPr>
        <p:spPr>
          <a:xfrm>
            <a:off x="598593" y="1063642"/>
            <a:ext cx="10994814" cy="1804517"/>
          </a:xfrm>
          <a:prstGeom prst="roundRect">
            <a:avLst>
              <a:gd name="adj" fmla="val 13617"/>
            </a:avLst>
          </a:prstGeom>
          <a:solidFill>
            <a:srgbClr val="AFD0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FD5DBF7-152D-5D17-9B68-35C33D5291C2}"/>
              </a:ext>
            </a:extLst>
          </p:cNvPr>
          <p:cNvSpPr txBox="1"/>
          <p:nvPr/>
        </p:nvSpPr>
        <p:spPr>
          <a:xfrm>
            <a:off x="827846" y="1106315"/>
            <a:ext cx="10370734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Generative AI has achieved remarkable</a:t>
            </a:r>
            <a:r>
              <a:rPr lang="zh-CN" altLang="en-US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advancement</a:t>
            </a:r>
            <a:r>
              <a:rPr lang="zh-CN" altLang="en-US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over</a:t>
            </a:r>
            <a:r>
              <a:rPr lang="zh-CN" altLang="en-US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the</a:t>
            </a:r>
            <a:r>
              <a:rPr lang="zh-CN" altLang="en-US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past</a:t>
            </a:r>
            <a:r>
              <a:rPr lang="zh-CN" altLang="en-US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few</a:t>
            </a:r>
            <a:r>
              <a:rPr lang="zh-CN" altLang="en-US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years.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is capable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of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generating texts, images, videos and audios with prompts from</a:t>
            </a:r>
            <a:r>
              <a:rPr lang="zh-CN" altLang="en-US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human.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Relevant applications </a:t>
            </a:r>
            <a:r>
              <a:rPr lang="en-US" altLang="zh-CN" b="0" i="0" dirty="0">
                <a:solidFill>
                  <a:srgbClr val="0D0D0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are</a:t>
            </a:r>
            <a:r>
              <a:rPr lang="en-US" altLang="zh-CN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boosting productivity and creating values </a:t>
            </a:r>
            <a:r>
              <a:rPr lang="en-US" altLang="zh-CN" b="0" i="0" dirty="0">
                <a:solidFill>
                  <a:srgbClr val="0D0D0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across various sectors.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The market size is estimated to grow from </a:t>
            </a:r>
            <a:r>
              <a:rPr lang="en-US" altLang="zh-CN" b="1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$45B in 2023</a:t>
            </a:r>
            <a:r>
              <a:rPr lang="en-US" altLang="zh-CN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to </a:t>
            </a:r>
            <a:r>
              <a:rPr lang="en-US" altLang="zh-CN" b="1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$207B by 2030.</a:t>
            </a:r>
            <a:endParaRPr lang="en-US" altLang="zh-CN" dirty="0">
              <a:solidFill>
                <a:srgbClr val="0D0D0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C5315017-0B9B-173D-1D42-7D6C3DF3F32E}"/>
              </a:ext>
            </a:extLst>
          </p:cNvPr>
          <p:cNvCxnSpPr/>
          <p:nvPr/>
        </p:nvCxnSpPr>
        <p:spPr>
          <a:xfrm>
            <a:off x="0" y="91440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788E8DD3-57A5-3B44-A90D-FE8321457333}"/>
              </a:ext>
            </a:extLst>
          </p:cNvPr>
          <p:cNvSpPr txBox="1"/>
          <p:nvPr/>
        </p:nvSpPr>
        <p:spPr>
          <a:xfrm>
            <a:off x="635931" y="391182"/>
            <a:ext cx="7495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Generative AI is Reforming Human Society</a:t>
            </a:r>
            <a:endParaRPr kumimoji="1"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片 8" descr="图表, 条形图&#10;&#10;描述已自动生成">
            <a:extLst>
              <a:ext uri="{FF2B5EF4-FFF2-40B4-BE49-F238E27FC236}">
                <a16:creationId xmlns:a16="http://schemas.microsoft.com/office/drawing/2014/main" id="{8B5C4F77-AF0F-884D-3FA7-A1C24EF420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5" t="6759" r="6648" b="14149"/>
          <a:stretch/>
        </p:blipFill>
        <p:spPr>
          <a:xfrm>
            <a:off x="635931" y="3024014"/>
            <a:ext cx="4796700" cy="284310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FE136DB-30DE-7BA1-2014-A4E8E3B0E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920" y="3024014"/>
            <a:ext cx="6110012" cy="280669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FFC220A-AB5F-CDDD-9A3A-CEE61AF7A316}"/>
              </a:ext>
            </a:extLst>
          </p:cNvPr>
          <p:cNvSpPr txBox="1"/>
          <p:nvPr/>
        </p:nvSpPr>
        <p:spPr>
          <a:xfrm>
            <a:off x="677616" y="5950213"/>
            <a:ext cx="45995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Estimated</a:t>
            </a: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market</a:t>
            </a: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size</a:t>
            </a: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of</a:t>
            </a: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generative</a:t>
            </a: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2020-2030, source: </a:t>
            </a:r>
            <a:r>
              <a:rPr kumimoji="1" lang="en-US" altLang="zh-CN" sz="11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statista</a:t>
            </a:r>
            <a:endParaRPr kumimoji="1" lang="zh-CN" altLang="en-US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E068A00-9635-BDB9-797A-8C143BC689CC}"/>
              </a:ext>
            </a:extLst>
          </p:cNvPr>
          <p:cNvSpPr txBox="1"/>
          <p:nvPr/>
        </p:nvSpPr>
        <p:spPr>
          <a:xfrm>
            <a:off x="6184070" y="5950213"/>
            <a:ext cx="52026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Exposure to generative</a:t>
            </a: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by different age, source: McKinsey &amp; Company</a:t>
            </a:r>
            <a:endParaRPr kumimoji="1" lang="zh-CN" altLang="en-US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6867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>
            <a:extLst>
              <a:ext uri="{FF2B5EF4-FFF2-40B4-BE49-F238E27FC236}">
                <a16:creationId xmlns:a16="http://schemas.microsoft.com/office/drawing/2014/main" id="{197F7CD6-14E2-54BB-34B5-7D1090D90751}"/>
              </a:ext>
            </a:extLst>
          </p:cNvPr>
          <p:cNvSpPr/>
          <p:nvPr/>
        </p:nvSpPr>
        <p:spPr>
          <a:xfrm>
            <a:off x="598593" y="2496257"/>
            <a:ext cx="10994814" cy="1302401"/>
          </a:xfrm>
          <a:prstGeom prst="roundRect">
            <a:avLst>
              <a:gd name="adj" fmla="val 13617"/>
            </a:avLst>
          </a:prstGeom>
          <a:solidFill>
            <a:srgbClr val="AFD0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10B74094-F172-1E20-9268-8A8379C5BD38}"/>
              </a:ext>
            </a:extLst>
          </p:cNvPr>
          <p:cNvSpPr/>
          <p:nvPr/>
        </p:nvSpPr>
        <p:spPr>
          <a:xfrm>
            <a:off x="598593" y="1063642"/>
            <a:ext cx="10994814" cy="1248175"/>
          </a:xfrm>
          <a:prstGeom prst="roundRect">
            <a:avLst>
              <a:gd name="adj" fmla="val 13617"/>
            </a:avLst>
          </a:prstGeom>
          <a:solidFill>
            <a:srgbClr val="F0BC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FD5DBF7-152D-5D17-9B68-35C33D5291C2}"/>
              </a:ext>
            </a:extLst>
          </p:cNvPr>
          <p:cNvSpPr txBox="1"/>
          <p:nvPr/>
        </p:nvSpPr>
        <p:spPr>
          <a:xfrm>
            <a:off x="801031" y="1023796"/>
            <a:ext cx="9765369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costs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of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developing of </a:t>
            </a:r>
            <a:r>
              <a:rPr lang="en-US" altLang="zh-CN" sz="1800" dirty="0">
                <a:solidFill>
                  <a:srgbClr val="0D0D0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generative AI</a:t>
            </a:r>
            <a:r>
              <a:rPr lang="en-US" altLang="zh-CN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models </a:t>
            </a:r>
            <a:r>
              <a:rPr lang="en-US" altLang="zh-CN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are extremely</a:t>
            </a:r>
            <a:r>
              <a:rPr lang="zh-CN" altLang="en-US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high.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lang="en-US" altLang="zh-CN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he majority of market shares are occupied by leading companies especially OpenAI.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 is</a:t>
            </a:r>
            <a:r>
              <a:rPr lang="en-US" altLang="zh-CN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difficult for new comers</a:t>
            </a:r>
            <a:r>
              <a:rPr lang="zh-CN" altLang="en-US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to</a:t>
            </a:r>
            <a:r>
              <a:rPr lang="zh-CN" altLang="en-US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catch</a:t>
            </a:r>
            <a:r>
              <a:rPr lang="zh-CN" altLang="en-US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up</a:t>
            </a:r>
            <a:r>
              <a:rPr lang="zh-CN" altLang="en-US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with</a:t>
            </a:r>
            <a:r>
              <a:rPr lang="zh-CN" altLang="en-US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the</a:t>
            </a:r>
            <a:r>
              <a:rPr lang="zh-CN" altLang="en-US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established players.</a:t>
            </a: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C5315017-0B9B-173D-1D42-7D6C3DF3F32E}"/>
              </a:ext>
            </a:extLst>
          </p:cNvPr>
          <p:cNvCxnSpPr/>
          <p:nvPr/>
        </p:nvCxnSpPr>
        <p:spPr>
          <a:xfrm>
            <a:off x="0" y="91440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788E8DD3-57A5-3B44-A90D-FE8321457333}"/>
              </a:ext>
            </a:extLst>
          </p:cNvPr>
          <p:cNvSpPr txBox="1"/>
          <p:nvPr/>
        </p:nvSpPr>
        <p:spPr>
          <a:xfrm>
            <a:off x="635931" y="391182"/>
            <a:ext cx="7827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Current</a:t>
            </a:r>
            <a:r>
              <a:rPr kumimoji="1"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Situation</a:t>
            </a:r>
            <a:r>
              <a:rPr kumimoji="1"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for Generative</a:t>
            </a:r>
            <a:r>
              <a:rPr kumimoji="1"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kumimoji="1"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Markets</a:t>
            </a:r>
            <a:endParaRPr kumimoji="1"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Picture 8" descr="Integrate Llama 2 into your Data Stack | Shakudo">
            <a:extLst>
              <a:ext uri="{FF2B5EF4-FFF2-40B4-BE49-F238E27FC236}">
                <a16:creationId xmlns:a16="http://schemas.microsoft.com/office/drawing/2014/main" id="{F1251D34-8A8E-2479-5805-2089F69652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87" b="26143"/>
          <a:stretch/>
        </p:blipFill>
        <p:spPr bwMode="auto">
          <a:xfrm>
            <a:off x="830115" y="5047139"/>
            <a:ext cx="2376000" cy="1251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hatGPT Logo PNG Images With Transparent Background">
            <a:extLst>
              <a:ext uri="{FF2B5EF4-FFF2-40B4-BE49-F238E27FC236}">
                <a16:creationId xmlns:a16="http://schemas.microsoft.com/office/drawing/2014/main" id="{1049BCAD-12E5-C8D8-7D4D-01B6C6EC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393" y="3935402"/>
            <a:ext cx="2376000" cy="69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521FB868-590C-32CA-A931-BB5A0BED6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495" y="5421501"/>
            <a:ext cx="2376000" cy="877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Mistral's open source approach: a breath of fresh air to AI… while it  lasts? | by Enrique Dans | Enrique Dans | Medium">
            <a:extLst>
              <a:ext uri="{FF2B5EF4-FFF2-40B4-BE49-F238E27FC236}">
                <a16:creationId xmlns:a16="http://schemas.microsoft.com/office/drawing/2014/main" id="{43977696-5755-E101-D036-92BF230DC2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46" b="19848"/>
          <a:stretch/>
        </p:blipFill>
        <p:spPr bwMode="auto">
          <a:xfrm>
            <a:off x="3495176" y="5513412"/>
            <a:ext cx="2376000" cy="78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How to Use Claude AI – Introduction to Claude AI + Code Example">
            <a:extLst>
              <a:ext uri="{FF2B5EF4-FFF2-40B4-BE49-F238E27FC236}">
                <a16:creationId xmlns:a16="http://schemas.microsoft.com/office/drawing/2014/main" id="{3BAAE726-FB35-AD97-494D-5D49B80A54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3" b="9963"/>
          <a:stretch/>
        </p:blipFill>
        <p:spPr bwMode="auto">
          <a:xfrm>
            <a:off x="830115" y="3928215"/>
            <a:ext cx="2376000" cy="109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0" descr="Stability AI Announces $101 Million in Funding for Open-Source Artificial  Intelligence">
            <a:extLst>
              <a:ext uri="{FF2B5EF4-FFF2-40B4-BE49-F238E27FC236}">
                <a16:creationId xmlns:a16="http://schemas.microsoft.com/office/drawing/2014/main" id="{015B5D5D-4E5B-8861-E617-4013B6E69A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18" b="26861"/>
          <a:stretch/>
        </p:blipFill>
        <p:spPr bwMode="auto">
          <a:xfrm>
            <a:off x="9041815" y="3938808"/>
            <a:ext cx="2376000" cy="59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2" descr="Brand assets - Hugging Face">
            <a:extLst>
              <a:ext uri="{FF2B5EF4-FFF2-40B4-BE49-F238E27FC236}">
                <a16:creationId xmlns:a16="http://schemas.microsoft.com/office/drawing/2014/main" id="{3F11FC5B-673F-33A9-3D51-D198B574E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1815" y="4498340"/>
            <a:ext cx="2376000" cy="63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6" descr="Creating custom YouTube thumbnails in Midjourney. - Custom Thumbnails">
            <a:extLst>
              <a:ext uri="{FF2B5EF4-FFF2-40B4-BE49-F238E27FC236}">
                <a16:creationId xmlns:a16="http://schemas.microsoft.com/office/drawing/2014/main" id="{6EA92750-503E-3F91-70A1-AEC2CA177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515" y="3923212"/>
            <a:ext cx="2376000" cy="8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8">
            <a:extLst>
              <a:ext uri="{FF2B5EF4-FFF2-40B4-BE49-F238E27FC236}">
                <a16:creationId xmlns:a16="http://schemas.microsoft.com/office/drawing/2014/main" id="{08B492D8-3267-C947-04BC-1BCCA0A89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1815" y="5802032"/>
            <a:ext cx="2376000" cy="49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icrosoft Copilot and AI | Stoneridge Software">
            <a:extLst>
              <a:ext uri="{FF2B5EF4-FFF2-40B4-BE49-F238E27FC236}">
                <a16:creationId xmlns:a16="http://schemas.microsoft.com/office/drawing/2014/main" id="{D898485F-6970-3563-A61A-BECB83110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393" y="4719774"/>
            <a:ext cx="2376000" cy="74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A4CAE9E-847E-C901-2C9D-7AB7113EEB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46" b="24957"/>
          <a:stretch/>
        </p:blipFill>
        <p:spPr bwMode="auto">
          <a:xfrm>
            <a:off x="9011285" y="5113263"/>
            <a:ext cx="2376000" cy="65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BDCE08E-D980-D852-40CA-517FD596B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515" y="4955652"/>
            <a:ext cx="2381668" cy="44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FD964BF-D169-D4F3-FE32-B4A740811355}"/>
              </a:ext>
            </a:extLst>
          </p:cNvPr>
          <p:cNvSpPr txBox="1"/>
          <p:nvPr/>
        </p:nvSpPr>
        <p:spPr>
          <a:xfrm>
            <a:off x="801031" y="2489467"/>
            <a:ext cx="10616784" cy="128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Most of the generative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giants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focus on Large Language Model (LLM) based services.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lang="en-US" altLang="zh-CN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ultimedia interactive experience with visible and hearable results</a:t>
            </a:r>
            <a:r>
              <a:rPr lang="zh-CN" alt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are</a:t>
            </a:r>
            <a:r>
              <a:rPr lang="zh-CN" alt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desired.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Opportunities</a:t>
            </a:r>
            <a:r>
              <a:rPr lang="zh-CN" alt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remain</a:t>
            </a:r>
            <a:r>
              <a:rPr lang="zh-CN" alt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</a:t>
            </a:r>
            <a:r>
              <a:rPr lang="zh-CN" alt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segment</a:t>
            </a:r>
            <a:r>
              <a:rPr lang="zh-CN" alt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markets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unique technologies and good business models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endParaRPr lang="en-US" altLang="zh-CN" sz="18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1140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圆角矩形 30">
            <a:extLst>
              <a:ext uri="{FF2B5EF4-FFF2-40B4-BE49-F238E27FC236}">
                <a16:creationId xmlns:a16="http://schemas.microsoft.com/office/drawing/2014/main" id="{F56C598B-7243-2BBD-4EA0-AC48016E568E}"/>
              </a:ext>
            </a:extLst>
          </p:cNvPr>
          <p:cNvSpPr/>
          <p:nvPr/>
        </p:nvSpPr>
        <p:spPr>
          <a:xfrm>
            <a:off x="6821928" y="3721060"/>
            <a:ext cx="4883624" cy="2756856"/>
          </a:xfrm>
          <a:prstGeom prst="roundRect">
            <a:avLst>
              <a:gd name="adj" fmla="val 8017"/>
            </a:avLst>
          </a:prstGeom>
          <a:solidFill>
            <a:srgbClr val="AFD0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AA3495D-80BF-C8A0-ED58-E7852EB1982C}"/>
              </a:ext>
            </a:extLst>
          </p:cNvPr>
          <p:cNvSpPr/>
          <p:nvPr/>
        </p:nvSpPr>
        <p:spPr>
          <a:xfrm>
            <a:off x="509196" y="3721060"/>
            <a:ext cx="6044004" cy="2756856"/>
          </a:xfrm>
          <a:prstGeom prst="roundRect">
            <a:avLst>
              <a:gd name="adj" fmla="val 8017"/>
            </a:avLst>
          </a:prstGeom>
          <a:solidFill>
            <a:srgbClr val="AFD0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E184D752-FCB8-D1FC-680B-DABF9F402240}"/>
              </a:ext>
            </a:extLst>
          </p:cNvPr>
          <p:cNvSpPr/>
          <p:nvPr/>
        </p:nvSpPr>
        <p:spPr>
          <a:xfrm>
            <a:off x="8378635" y="1074910"/>
            <a:ext cx="3289655" cy="2188221"/>
          </a:xfrm>
          <a:prstGeom prst="roundRect">
            <a:avLst>
              <a:gd name="adj" fmla="val 7713"/>
            </a:avLst>
          </a:prstGeom>
          <a:solidFill>
            <a:srgbClr val="F0BC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1E890316-91E7-7916-8A4E-167FF3236719}"/>
              </a:ext>
            </a:extLst>
          </p:cNvPr>
          <p:cNvSpPr/>
          <p:nvPr/>
        </p:nvSpPr>
        <p:spPr>
          <a:xfrm>
            <a:off x="509196" y="1083091"/>
            <a:ext cx="3289655" cy="2188221"/>
          </a:xfrm>
          <a:prstGeom prst="roundRect">
            <a:avLst>
              <a:gd name="adj" fmla="val 7713"/>
            </a:avLst>
          </a:prstGeom>
          <a:solidFill>
            <a:srgbClr val="F0BC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35B36DCF-11B2-C5E0-8BAE-BB37F4F7713F}"/>
              </a:ext>
            </a:extLst>
          </p:cNvPr>
          <p:cNvSpPr/>
          <p:nvPr/>
        </p:nvSpPr>
        <p:spPr>
          <a:xfrm>
            <a:off x="4054328" y="1083091"/>
            <a:ext cx="4068830" cy="2188221"/>
          </a:xfrm>
          <a:prstGeom prst="roundRect">
            <a:avLst>
              <a:gd name="adj" fmla="val 10100"/>
            </a:avLst>
          </a:prstGeom>
          <a:solidFill>
            <a:srgbClr val="F0BC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C5315017-0B9B-173D-1D42-7D6C3DF3F32E}"/>
              </a:ext>
            </a:extLst>
          </p:cNvPr>
          <p:cNvCxnSpPr/>
          <p:nvPr/>
        </p:nvCxnSpPr>
        <p:spPr>
          <a:xfrm>
            <a:off x="0" y="91440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788E8DD3-57A5-3B44-A90D-FE8321457333}"/>
              </a:ext>
            </a:extLst>
          </p:cNvPr>
          <p:cNvSpPr txBox="1"/>
          <p:nvPr/>
        </p:nvSpPr>
        <p:spPr>
          <a:xfrm>
            <a:off x="635932" y="391182"/>
            <a:ext cx="8476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Market</a:t>
            </a:r>
            <a:r>
              <a:rPr kumimoji="1"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Opportunities</a:t>
            </a:r>
            <a:r>
              <a:rPr kumimoji="1"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Match Our Advantages</a:t>
            </a:r>
            <a:endParaRPr kumimoji="1"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26" name="Picture 2" descr="ChatGPT Logo and symbol, meaning, history, sign.">
            <a:extLst>
              <a:ext uri="{FF2B5EF4-FFF2-40B4-BE49-F238E27FC236}">
                <a16:creationId xmlns:a16="http://schemas.microsoft.com/office/drawing/2014/main" id="{FFCF3BE7-1D0A-676F-0ECE-D5DF2C8C80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04" b="20666"/>
          <a:stretch/>
        </p:blipFill>
        <p:spPr bwMode="auto">
          <a:xfrm>
            <a:off x="4373473" y="1318954"/>
            <a:ext cx="3445248" cy="111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Digital Humans? Everything is Here! - ZEGOCLOUD">
            <a:extLst>
              <a:ext uri="{FF2B5EF4-FFF2-40B4-BE49-F238E27FC236}">
                <a16:creationId xmlns:a16="http://schemas.microsoft.com/office/drawing/2014/main" id="{AA1D2016-766C-0A91-1A0F-4664930FD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51" y="1171848"/>
            <a:ext cx="2750406" cy="144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4C1BF0F-576C-7322-8FED-D53D9EB2366D}"/>
              </a:ext>
            </a:extLst>
          </p:cNvPr>
          <p:cNvSpPr txBox="1"/>
          <p:nvPr/>
        </p:nvSpPr>
        <p:spPr>
          <a:xfrm>
            <a:off x="4133633" y="2567241"/>
            <a:ext cx="3902446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Large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Language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Model: </a:t>
            </a:r>
          </a:p>
          <a:p>
            <a:pPr algn="ctr">
              <a:lnSpc>
                <a:spcPct val="150000"/>
              </a:lnSpc>
            </a:pP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Only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text, but multimedia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feedback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wanted</a:t>
            </a:r>
            <a:endParaRPr kumimoji="1"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E35645-9925-B8D1-A267-9EFB46A04525}"/>
              </a:ext>
            </a:extLst>
          </p:cNvPr>
          <p:cNvSpPr txBox="1"/>
          <p:nvPr/>
        </p:nvSpPr>
        <p:spPr>
          <a:xfrm>
            <a:off x="517760" y="2573687"/>
            <a:ext cx="3289655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Traditional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digital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human: </a:t>
            </a:r>
          </a:p>
          <a:p>
            <a:pPr algn="ctr">
              <a:lnSpc>
                <a:spcPct val="150000"/>
              </a:lnSpc>
            </a:pP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High cost to train individual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models</a:t>
            </a:r>
            <a:endParaRPr kumimoji="1"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30" name="Picture 6" descr="Where are the next Tom Cruises?': how the internet changed celebrity |  Culture | The Guardian">
            <a:extLst>
              <a:ext uri="{FF2B5EF4-FFF2-40B4-BE49-F238E27FC236}">
                <a16:creationId xmlns:a16="http://schemas.microsoft.com/office/drawing/2014/main" id="{04266413-A0FC-7DCB-5611-1F508EDC32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65"/>
          <a:stretch/>
        </p:blipFill>
        <p:spPr bwMode="auto">
          <a:xfrm>
            <a:off x="8685029" y="1174220"/>
            <a:ext cx="2676865" cy="147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4FD5832-A6BD-A129-016A-76ACDC8416D2}"/>
              </a:ext>
            </a:extLst>
          </p:cNvPr>
          <p:cNvSpPr txBox="1"/>
          <p:nvPr/>
        </p:nvSpPr>
        <p:spPr>
          <a:xfrm>
            <a:off x="8475806" y="2566925"/>
            <a:ext cx="3074277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Digital celebrities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real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person: </a:t>
            </a:r>
          </a:p>
          <a:p>
            <a:pPr algn="ctr">
              <a:lnSpc>
                <a:spcPct val="150000"/>
              </a:lnSpc>
            </a:pP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Potential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privacy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identity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risks</a:t>
            </a:r>
            <a:endParaRPr kumimoji="1"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1385D281-23F4-E330-22C8-570C15EF6210}"/>
              </a:ext>
            </a:extLst>
          </p:cNvPr>
          <p:cNvCxnSpPr>
            <a:cxnSpLocks/>
          </p:cNvCxnSpPr>
          <p:nvPr/>
        </p:nvCxnSpPr>
        <p:spPr>
          <a:xfrm>
            <a:off x="4473151" y="4219940"/>
            <a:ext cx="501024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DEA755AF-9C27-346C-37B4-CEF6E2B0B315}"/>
              </a:ext>
            </a:extLst>
          </p:cNvPr>
          <p:cNvCxnSpPr>
            <a:cxnSpLocks/>
          </p:cNvCxnSpPr>
          <p:nvPr/>
        </p:nvCxnSpPr>
        <p:spPr>
          <a:xfrm flipH="1">
            <a:off x="2471169" y="4920008"/>
            <a:ext cx="589014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2" name="Picture 18" descr="战场原黑仪- 魔法纪录中文Wiki">
            <a:extLst>
              <a:ext uri="{FF2B5EF4-FFF2-40B4-BE49-F238E27FC236}">
                <a16:creationId xmlns:a16="http://schemas.microsoft.com/office/drawing/2014/main" id="{49794E2A-823A-15D0-F875-054B8ED22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92" y="3822912"/>
            <a:ext cx="839392" cy="85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1000+张免费的音频照片素材和图像素材">
            <a:extLst>
              <a:ext uri="{FF2B5EF4-FFF2-40B4-BE49-F238E27FC236}">
                <a16:creationId xmlns:a16="http://schemas.microsoft.com/office/drawing/2014/main" id="{8C1DDB2C-B75D-7395-C497-A8A6A9550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937" y="3822912"/>
            <a:ext cx="883405" cy="88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Multiple-Users Icons - Free SVG &amp; PNG Multiple-Users Images - Noun Project">
            <a:extLst>
              <a:ext uri="{FF2B5EF4-FFF2-40B4-BE49-F238E27FC236}">
                <a16:creationId xmlns:a16="http://schemas.microsoft.com/office/drawing/2014/main" id="{AB3375A2-BF3E-1732-4087-A65D928DD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069" y="4543722"/>
            <a:ext cx="1168755" cy="102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FFF3E7A-04D6-A572-AB7F-70E1FCB01771}"/>
              </a:ext>
            </a:extLst>
          </p:cNvPr>
          <p:cNvSpPr txBox="1"/>
          <p:nvPr/>
        </p:nvSpPr>
        <p:spPr>
          <a:xfrm>
            <a:off x="566937" y="5369757"/>
            <a:ext cx="5895338" cy="1027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</a:t>
            </a:r>
            <a:r>
              <a:rPr lang="zh-CN" altLang="en-US" sz="1400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provide</a:t>
            </a:r>
            <a:r>
              <a:rPr lang="zh-CN" altLang="en-US" sz="1400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multimedia immersive experience. By combining LLM, TTS and Image2Video technologies, we can generate talking head videos with given reference audio and image at low latency. </a:t>
            </a:r>
            <a:endParaRPr lang="zh-CN" altLang="en-US" sz="14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9001D92-4889-3541-0FE2-897EE8BA0E08}"/>
              </a:ext>
            </a:extLst>
          </p:cNvPr>
          <p:cNvSpPr txBox="1"/>
          <p:nvPr/>
        </p:nvSpPr>
        <p:spPr>
          <a:xfrm>
            <a:off x="3060183" y="4187597"/>
            <a:ext cx="1341971" cy="705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low latency</a:t>
            </a:r>
          </a:p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~50ms</a:t>
            </a:r>
            <a:endParaRPr lang="zh-CN" altLang="en-US" sz="1400" dirty="0"/>
          </a:p>
        </p:txBody>
      </p:sp>
      <p:pic>
        <p:nvPicPr>
          <p:cNvPr id="1052" name="Picture 28" descr="动漫人物大集合高清壁纸，包你喜欢">
            <a:extLst>
              <a:ext uri="{FF2B5EF4-FFF2-40B4-BE49-F238E27FC236}">
                <a16:creationId xmlns:a16="http://schemas.microsoft.com/office/drawing/2014/main" id="{188681BB-0166-5447-20BE-10D7FAFFE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794" y="3934879"/>
            <a:ext cx="2865340" cy="145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Business Connection Icon - Free PNG &amp; SVG 1333045 - Noun Project">
            <a:extLst>
              <a:ext uri="{FF2B5EF4-FFF2-40B4-BE49-F238E27FC236}">
                <a16:creationId xmlns:a16="http://schemas.microsoft.com/office/drawing/2014/main" id="{8116115A-FB17-F201-F19A-A957B81A1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070" y="3874221"/>
            <a:ext cx="1513796" cy="151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7AB6871E-633F-016E-B701-33B24A541A2A}"/>
              </a:ext>
            </a:extLst>
          </p:cNvPr>
          <p:cNvSpPr txBox="1"/>
          <p:nvPr/>
        </p:nvSpPr>
        <p:spPr>
          <a:xfrm>
            <a:off x="6821928" y="5359428"/>
            <a:ext cx="4846363" cy="1027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With all members being ACG</a:t>
            </a:r>
            <a:r>
              <a:rPr lang="zh-CN" altLang="en-US" sz="1400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fans, we have better</a:t>
            </a:r>
            <a:r>
              <a:rPr lang="zh-CN" altLang="en-US" sz="1400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sense</a:t>
            </a:r>
            <a:r>
              <a:rPr lang="zh-CN" altLang="en-US" sz="1400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of</a:t>
            </a:r>
            <a:r>
              <a:rPr lang="zh-CN" altLang="en-US" sz="1400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ACG related products</a:t>
            </a:r>
            <a:r>
              <a:rPr lang="zh-CN" altLang="en-US" sz="1400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and</a:t>
            </a:r>
            <a:r>
              <a:rPr lang="zh-CN" altLang="en-US" sz="1400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closer</a:t>
            </a:r>
            <a:r>
              <a:rPr lang="zh-CN" altLang="en-US" sz="1400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access</a:t>
            </a:r>
            <a:r>
              <a:rPr lang="zh-CN" altLang="en-US" sz="1400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</a:t>
            </a:r>
            <a:r>
              <a:rPr lang="zh-CN" altLang="en-US" sz="1400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IP</a:t>
            </a:r>
            <a:r>
              <a:rPr lang="zh-CN" altLang="en-US" sz="1400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rights, with connections in animation industry. </a:t>
            </a:r>
            <a:endParaRPr lang="zh-CN" altLang="en-US" sz="14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74ADDE3-F8BA-3ACB-2715-EABC8D960911}"/>
              </a:ext>
            </a:extLst>
          </p:cNvPr>
          <p:cNvSpPr txBox="1"/>
          <p:nvPr/>
        </p:nvSpPr>
        <p:spPr>
          <a:xfrm>
            <a:off x="2215256" y="3316378"/>
            <a:ext cx="263188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F0BC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Market </a:t>
            </a:r>
            <a:r>
              <a:rPr kumimoji="1" lang="en-US" altLang="zh-CN" b="1" dirty="0" err="1">
                <a:solidFill>
                  <a:srgbClr val="F0BC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Oppotunities</a:t>
            </a:r>
            <a:endParaRPr kumimoji="1" lang="zh-CN" altLang="en-US" b="1" dirty="0">
              <a:solidFill>
                <a:srgbClr val="F0BCF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098" name="Picture 2" descr="Monitor - Free computer icons">
            <a:extLst>
              <a:ext uri="{FF2B5EF4-FFF2-40B4-BE49-F238E27FC236}">
                <a16:creationId xmlns:a16="http://schemas.microsoft.com/office/drawing/2014/main" id="{9D633DE3-88EF-EB3B-0B69-B37954E04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666" y="3850018"/>
            <a:ext cx="1395274" cy="161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A978317C-6B58-9C88-375E-A43CA4BD1CFD}"/>
              </a:ext>
            </a:extLst>
          </p:cNvPr>
          <p:cNvSpPr txBox="1"/>
          <p:nvPr/>
        </p:nvSpPr>
        <p:spPr>
          <a:xfrm>
            <a:off x="8205889" y="3322433"/>
            <a:ext cx="21157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AFD0E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Our Advantages</a:t>
            </a:r>
            <a:endParaRPr kumimoji="1" lang="zh-CN" altLang="en-US" b="1" dirty="0">
              <a:solidFill>
                <a:srgbClr val="AFD0E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DB398743-7CBA-7B81-C9E1-94631D926C24}"/>
              </a:ext>
            </a:extLst>
          </p:cNvPr>
          <p:cNvCxnSpPr/>
          <p:nvPr/>
        </p:nvCxnSpPr>
        <p:spPr>
          <a:xfrm>
            <a:off x="2664624" y="4246066"/>
            <a:ext cx="40862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7A85B828-E079-4338-A128-81C8AE9856FD}"/>
              </a:ext>
            </a:extLst>
          </p:cNvPr>
          <p:cNvCxnSpPr>
            <a:cxnSpLocks/>
          </p:cNvCxnSpPr>
          <p:nvPr/>
        </p:nvCxnSpPr>
        <p:spPr>
          <a:xfrm>
            <a:off x="4473151" y="4893431"/>
            <a:ext cx="501024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Cpu - Free electronics icons">
            <a:extLst>
              <a:ext uri="{FF2B5EF4-FFF2-40B4-BE49-F238E27FC236}">
                <a16:creationId xmlns:a16="http://schemas.microsoft.com/office/drawing/2014/main" id="{B55A7434-B344-FBF8-DF2B-853C486BF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747" y="3852220"/>
            <a:ext cx="1399639" cy="139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632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C5315017-0B9B-173D-1D42-7D6C3DF3F32E}"/>
              </a:ext>
            </a:extLst>
          </p:cNvPr>
          <p:cNvCxnSpPr/>
          <p:nvPr/>
        </p:nvCxnSpPr>
        <p:spPr>
          <a:xfrm>
            <a:off x="0" y="91440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788E8DD3-57A5-3B44-A90D-FE8321457333}"/>
              </a:ext>
            </a:extLst>
          </p:cNvPr>
          <p:cNvSpPr txBox="1"/>
          <p:nvPr/>
        </p:nvSpPr>
        <p:spPr>
          <a:xfrm>
            <a:off x="635932" y="391182"/>
            <a:ext cx="8476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Market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Opportunities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ACG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Fans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8C8D98-03AF-19B1-F4D4-E6B66A5090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88"/>
          <a:stretch/>
        </p:blipFill>
        <p:spPr>
          <a:xfrm>
            <a:off x="624643" y="3508023"/>
            <a:ext cx="3992364" cy="229753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8386763-D6DE-4FE2-CFA6-0A542B4C4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23" y="3508024"/>
            <a:ext cx="4737610" cy="229753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754B327-84B7-1604-2D19-CE576F063A6B}"/>
              </a:ext>
            </a:extLst>
          </p:cNvPr>
          <p:cNvSpPr txBox="1"/>
          <p:nvPr/>
        </p:nvSpPr>
        <p:spPr>
          <a:xfrm>
            <a:off x="711900" y="5811290"/>
            <a:ext cx="38548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Estimated</a:t>
            </a:r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Animation</a:t>
            </a:r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market</a:t>
            </a:r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size</a:t>
            </a:r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2020-2030, source: </a:t>
            </a:r>
            <a:r>
              <a:rPr kumimoji="1" lang="en-US" altLang="zh-CN" sz="1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statista</a:t>
            </a:r>
            <a:endParaRPr kumimoji="1" lang="zh-CN" altLang="en-US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74A03EF-0E73-CD75-8064-F1C0D7EC4EB7}"/>
              </a:ext>
            </a:extLst>
          </p:cNvPr>
          <p:cNvSpPr txBox="1"/>
          <p:nvPr/>
        </p:nvSpPr>
        <p:spPr>
          <a:xfrm>
            <a:off x="4673453" y="5811289"/>
            <a:ext cx="4843082" cy="250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Estimated</a:t>
            </a:r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video</a:t>
            </a:r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games</a:t>
            </a:r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market</a:t>
            </a:r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size</a:t>
            </a:r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2023-2033, source: </a:t>
            </a:r>
            <a:r>
              <a:rPr kumimoji="1" lang="en-US" altLang="zh-CN" sz="1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precedenceresearch</a:t>
            </a:r>
            <a:endParaRPr kumimoji="1" lang="zh-CN" altLang="en-US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FB2E18E3-287D-7E3B-1609-DBC6C2AA519F}"/>
              </a:ext>
            </a:extLst>
          </p:cNvPr>
          <p:cNvSpPr/>
          <p:nvPr/>
        </p:nvSpPr>
        <p:spPr>
          <a:xfrm>
            <a:off x="598593" y="1063642"/>
            <a:ext cx="10994814" cy="2297528"/>
          </a:xfrm>
          <a:prstGeom prst="roundRect">
            <a:avLst>
              <a:gd name="adj" fmla="val 13617"/>
            </a:avLst>
          </a:prstGeom>
          <a:solidFill>
            <a:srgbClr val="AFD0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BE565C2-EE18-B047-6D9C-277D735224B3}"/>
              </a:ext>
            </a:extLst>
          </p:cNvPr>
          <p:cNvSpPr txBox="1"/>
          <p:nvPr/>
        </p:nvSpPr>
        <p:spPr>
          <a:xfrm>
            <a:off x="801031" y="1136686"/>
            <a:ext cx="10104036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 market size and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potention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for ACG (animation, comics and game) are huge</a:t>
            </a:r>
            <a:r>
              <a:rPr lang="en-US" altLang="zh-CN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Users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not satisfies with current contents sometimes, creation of derivatives is thriving</a:t>
            </a:r>
            <a:r>
              <a:rPr lang="en-US" altLang="zh-CN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Interactive experiences are in high demand, current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vtubers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have human involved</a:t>
            </a:r>
            <a:r>
              <a:rPr lang="en-US" altLang="zh-CN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AI powered products already in the market, but focus on single functionality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endParaRPr lang="en-US" altLang="zh-CN" sz="18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Great</a:t>
            </a:r>
            <a:r>
              <a:rPr lang="zh-CN" altLang="en-US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potential</a:t>
            </a:r>
            <a:r>
              <a:rPr lang="zh-CN" altLang="en-US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for</a:t>
            </a:r>
            <a:r>
              <a:rPr lang="zh-CN" altLang="en-US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lang="zh-CN" altLang="en-US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powered</a:t>
            </a:r>
            <a:r>
              <a:rPr lang="zh-CN" altLang="en-US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interactive</a:t>
            </a:r>
            <a:r>
              <a:rPr lang="zh-CN" altLang="en-US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multimedia</a:t>
            </a:r>
            <a:r>
              <a:rPr lang="zh-CN" altLang="en-US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services</a:t>
            </a:r>
            <a:r>
              <a:rPr lang="zh-CN" altLang="en-US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supporting</a:t>
            </a:r>
            <a:r>
              <a:rPr lang="zh-CN" altLang="en-US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UGC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endParaRPr lang="en-US" altLang="zh-CN" sz="18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8026D7F0-770E-4831-66B6-CAAE457F7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3" b="8300"/>
          <a:stretch/>
        </p:blipFill>
        <p:spPr bwMode="auto">
          <a:xfrm>
            <a:off x="9487671" y="3635022"/>
            <a:ext cx="2074381" cy="117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niji.journey | Link4AI">
            <a:extLst>
              <a:ext uri="{FF2B5EF4-FFF2-40B4-BE49-F238E27FC236}">
                <a16:creationId xmlns:a16="http://schemas.microsoft.com/office/drawing/2014/main" id="{62F99404-D797-9FF8-E138-4FDF60C88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280" y="4934427"/>
            <a:ext cx="961967" cy="10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Vtuber  Icon">
            <a:extLst>
              <a:ext uri="{FF2B5EF4-FFF2-40B4-BE49-F238E27FC236}">
                <a16:creationId xmlns:a16="http://schemas.microsoft.com/office/drawing/2014/main" id="{469EBC59-3A23-B2AF-19F7-6A80F262A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7671" y="4934428"/>
            <a:ext cx="1005690" cy="100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433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>
            <a:extLst>
              <a:ext uri="{FF2B5EF4-FFF2-40B4-BE49-F238E27FC236}">
                <a16:creationId xmlns:a16="http://schemas.microsoft.com/office/drawing/2014/main" id="{B63AD3C0-1D05-D9D3-A7B9-2B2A8C708444}"/>
              </a:ext>
            </a:extLst>
          </p:cNvPr>
          <p:cNvSpPr/>
          <p:nvPr/>
        </p:nvSpPr>
        <p:spPr>
          <a:xfrm>
            <a:off x="8467867" y="1180006"/>
            <a:ext cx="3240000" cy="5057063"/>
          </a:xfrm>
          <a:prstGeom prst="roundRect">
            <a:avLst>
              <a:gd name="adj" fmla="val 4970"/>
            </a:avLst>
          </a:prstGeom>
          <a:solidFill>
            <a:srgbClr val="AFD0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7609A078-8343-0DF4-1CFE-02E4EC02C906}"/>
              </a:ext>
            </a:extLst>
          </p:cNvPr>
          <p:cNvSpPr/>
          <p:nvPr/>
        </p:nvSpPr>
        <p:spPr>
          <a:xfrm>
            <a:off x="5030723" y="1180006"/>
            <a:ext cx="3240000" cy="5057068"/>
          </a:xfrm>
          <a:prstGeom prst="roundRect">
            <a:avLst>
              <a:gd name="adj" fmla="val 4970"/>
            </a:avLst>
          </a:prstGeom>
          <a:solidFill>
            <a:srgbClr val="AFD0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31DF381F-2110-C648-E76A-54CB07AEEFD5}"/>
              </a:ext>
            </a:extLst>
          </p:cNvPr>
          <p:cNvSpPr/>
          <p:nvPr/>
        </p:nvSpPr>
        <p:spPr>
          <a:xfrm>
            <a:off x="561254" y="1180006"/>
            <a:ext cx="4271263" cy="5057068"/>
          </a:xfrm>
          <a:prstGeom prst="roundRect">
            <a:avLst>
              <a:gd name="adj" fmla="val 3913"/>
            </a:avLst>
          </a:prstGeom>
          <a:solidFill>
            <a:srgbClr val="AFD0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8DE13D8-C89C-0EDC-B7CC-3690885D359A}"/>
              </a:ext>
            </a:extLst>
          </p:cNvPr>
          <p:cNvSpPr txBox="1"/>
          <p:nvPr/>
        </p:nvSpPr>
        <p:spPr>
          <a:xfrm>
            <a:off x="8888742" y="5718642"/>
            <a:ext cx="2048161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Ref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voice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of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Asuka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</a:p>
        </p:txBody>
      </p:sp>
      <p:pic>
        <p:nvPicPr>
          <p:cNvPr id="2" name="ayanami5_ayanami1">
            <a:hlinkClick r:id="" action="ppaction://media"/>
            <a:extLst>
              <a:ext uri="{FF2B5EF4-FFF2-40B4-BE49-F238E27FC236}">
                <a16:creationId xmlns:a16="http://schemas.microsoft.com/office/drawing/2014/main" id="{D1195462-C381-23BE-22C7-BAFECF7A6A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219805" y="1345200"/>
            <a:ext cx="2880000" cy="4320000"/>
          </a:xfrm>
          <a:prstGeom prst="rect">
            <a:avLst/>
          </a:prstGeom>
        </p:spPr>
      </p:pic>
      <p:pic>
        <p:nvPicPr>
          <p:cNvPr id="3" name="asuka3_asuka1">
            <a:hlinkClick r:id="" action="ppaction://media"/>
            <a:extLst>
              <a:ext uri="{FF2B5EF4-FFF2-40B4-BE49-F238E27FC236}">
                <a16:creationId xmlns:a16="http://schemas.microsoft.com/office/drawing/2014/main" id="{DE9F96DB-9EFD-4585-17CE-27FC3458727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647867" y="1345200"/>
            <a:ext cx="2880000" cy="432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A8597D9-54DA-C68D-F2A6-9B9C9778C39D}"/>
              </a:ext>
            </a:extLst>
          </p:cNvPr>
          <p:cNvSpPr txBox="1"/>
          <p:nvPr/>
        </p:nvSpPr>
        <p:spPr>
          <a:xfrm>
            <a:off x="645960" y="1315269"/>
            <a:ext cx="4098691" cy="4547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Multimedia interactive experiences driven by generative AI for ACG Fans.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Users can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ustomize ACG characters</a:t>
            </a:r>
            <a:r>
              <a:rPr kumimoji="1" lang="en-US" altLang="zh-CN" sz="1400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with unique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personalities, appearances and voices.</a:t>
            </a:r>
            <a:endParaRPr kumimoji="1" lang="en-US" altLang="zh-CN" sz="1400" dirty="0">
              <a:solidFill>
                <a:srgbClr val="0D0D0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400" b="0" i="0" dirty="0">
                <a:solidFill>
                  <a:srgbClr val="0D0D0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We show two</a:t>
            </a:r>
            <a:r>
              <a:rPr lang="en-US" altLang="zh-CN" sz="1400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demos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generated by </a:t>
            </a:r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Zero-shot algorithms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with a single forward pass and </a:t>
            </a:r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no training is needed</a:t>
            </a:r>
            <a:r>
              <a:rPr lang="en-US" altLang="zh-CN" sz="1400" b="1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endParaRPr lang="en-US" altLang="zh-CN" sz="1400" b="0" i="0" dirty="0">
              <a:solidFill>
                <a:srgbClr val="0D0D0D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zh-CN" sz="1400" b="0" i="1" dirty="0">
                <a:solidFill>
                  <a:srgbClr val="0D0D0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Ayanami Rei,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Prompt: Shinji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is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frustrated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with his dad, could you encourage him?</a:t>
            </a:r>
            <a:endParaRPr lang="en-US" altLang="zh-CN" sz="1400" b="0" i="1" dirty="0">
              <a:solidFill>
                <a:srgbClr val="0D0D0D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zh-CN" sz="1400" b="0" i="1" dirty="0" err="1">
                <a:solidFill>
                  <a:srgbClr val="0D0D0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Sohryu</a:t>
            </a:r>
            <a:r>
              <a:rPr lang="zh-CN" altLang="en-US" sz="1400" b="0" i="1" dirty="0">
                <a:solidFill>
                  <a:srgbClr val="0D0D0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b="0" i="1" dirty="0">
                <a:solidFill>
                  <a:srgbClr val="0D0D0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Asuka</a:t>
            </a:r>
            <a:r>
              <a:rPr lang="zh-CN" altLang="en-US" sz="1400" b="0" i="1" dirty="0">
                <a:solidFill>
                  <a:srgbClr val="0D0D0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b="0" i="1" dirty="0">
                <a:solidFill>
                  <a:srgbClr val="0D0D0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Langley</a:t>
            </a:r>
            <a:r>
              <a:rPr kumimoji="1" lang="en-US" altLang="zh-CN" sz="1400" b="0" i="1" dirty="0">
                <a:solidFill>
                  <a:srgbClr val="0D0D0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Prompt: I know you also have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an affection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on Shinji, why not tell him frankly?</a:t>
            </a:r>
            <a:endParaRPr kumimoji="1"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asuka_ref">
            <a:hlinkClick r:id="" action="ppaction://media"/>
            <a:extLst>
              <a:ext uri="{FF2B5EF4-FFF2-40B4-BE49-F238E27FC236}">
                <a16:creationId xmlns:a16="http://schemas.microsoft.com/office/drawing/2014/main" id="{4DB53F1D-DB96-4346-4613-4F9A5A57BB6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936903" y="5699404"/>
            <a:ext cx="540000" cy="51341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B7361A3-D1DC-5D99-FC2B-A96756922939}"/>
              </a:ext>
            </a:extLst>
          </p:cNvPr>
          <p:cNvSpPr txBox="1"/>
          <p:nvPr/>
        </p:nvSpPr>
        <p:spPr>
          <a:xfrm>
            <a:off x="5284652" y="5718642"/>
            <a:ext cx="2135246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Ref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voice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of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Ayanami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</a:p>
        </p:txBody>
      </p:sp>
      <p:pic>
        <p:nvPicPr>
          <p:cNvPr id="9" name="ayanami_ref">
            <a:hlinkClick r:id="" action="ppaction://media"/>
            <a:extLst>
              <a:ext uri="{FF2B5EF4-FFF2-40B4-BE49-F238E27FC236}">
                <a16:creationId xmlns:a16="http://schemas.microsoft.com/office/drawing/2014/main" id="{DA178CDB-7B9B-7020-E06F-79771E230143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540580" y="5675147"/>
            <a:ext cx="540000" cy="561931"/>
          </a:xfrm>
          <a:prstGeom prst="rect">
            <a:avLst/>
          </a:prstGeom>
        </p:spPr>
      </p:pic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02890650-6D87-FC08-C1CF-7F5E7527FCD8}"/>
              </a:ext>
            </a:extLst>
          </p:cNvPr>
          <p:cNvCxnSpPr/>
          <p:nvPr/>
        </p:nvCxnSpPr>
        <p:spPr>
          <a:xfrm>
            <a:off x="0" y="91440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698624B-9022-CC1C-0552-520D8B3A3EE9}"/>
              </a:ext>
            </a:extLst>
          </p:cNvPr>
          <p:cNvSpPr txBox="1"/>
          <p:nvPr/>
        </p:nvSpPr>
        <p:spPr>
          <a:xfrm>
            <a:off x="656342" y="257480"/>
            <a:ext cx="2935943" cy="662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Our</a:t>
            </a:r>
            <a:r>
              <a:rPr kumimoji="1"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Products</a:t>
            </a:r>
          </a:p>
        </p:txBody>
      </p:sp>
    </p:spTree>
    <p:extLst>
      <p:ext uri="{BB962C8B-B14F-4D97-AF65-F5344CB8AC3E}">
        <p14:creationId xmlns:p14="http://schemas.microsoft.com/office/powerpoint/2010/main" val="320177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2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01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100000">
                <p:cTn id="2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10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圆角矩形 35">
            <a:extLst>
              <a:ext uri="{FF2B5EF4-FFF2-40B4-BE49-F238E27FC236}">
                <a16:creationId xmlns:a16="http://schemas.microsoft.com/office/drawing/2014/main" id="{78853A3A-1695-1E06-A767-31D522646A07}"/>
              </a:ext>
            </a:extLst>
          </p:cNvPr>
          <p:cNvSpPr/>
          <p:nvPr/>
        </p:nvSpPr>
        <p:spPr>
          <a:xfrm>
            <a:off x="829824" y="3338721"/>
            <a:ext cx="6962896" cy="1540562"/>
          </a:xfrm>
          <a:prstGeom prst="roundRect">
            <a:avLst>
              <a:gd name="adj" fmla="val 12847"/>
            </a:avLst>
          </a:prstGeom>
          <a:solidFill>
            <a:srgbClr val="CFF2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3B0966A9-C110-A778-D6A9-679A1FCD52F0}"/>
              </a:ext>
            </a:extLst>
          </p:cNvPr>
          <p:cNvSpPr/>
          <p:nvPr/>
        </p:nvSpPr>
        <p:spPr>
          <a:xfrm>
            <a:off x="8198745" y="1029681"/>
            <a:ext cx="3283997" cy="3850400"/>
          </a:xfrm>
          <a:prstGeom prst="roundRect">
            <a:avLst>
              <a:gd name="adj" fmla="val 5355"/>
            </a:avLst>
          </a:prstGeom>
          <a:solidFill>
            <a:srgbClr val="F3ED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1A117B3F-629E-5B32-CB00-00D6BFBD7FAA}"/>
              </a:ext>
            </a:extLst>
          </p:cNvPr>
          <p:cNvSpPr/>
          <p:nvPr/>
        </p:nvSpPr>
        <p:spPr>
          <a:xfrm>
            <a:off x="3804356" y="1029680"/>
            <a:ext cx="3988364" cy="1972164"/>
          </a:xfrm>
          <a:prstGeom prst="roundRect">
            <a:avLst>
              <a:gd name="adj" fmla="val 7384"/>
            </a:avLst>
          </a:prstGeom>
          <a:solidFill>
            <a:srgbClr val="F1C9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0A96BA5D-7F08-4C7A-994F-76CAFC2C7253}"/>
              </a:ext>
            </a:extLst>
          </p:cNvPr>
          <p:cNvSpPr/>
          <p:nvPr/>
        </p:nvSpPr>
        <p:spPr>
          <a:xfrm>
            <a:off x="709256" y="1027261"/>
            <a:ext cx="2785521" cy="3852820"/>
          </a:xfrm>
          <a:prstGeom prst="roundRect">
            <a:avLst>
              <a:gd name="adj" fmla="val 6252"/>
            </a:avLst>
          </a:prstGeom>
          <a:solidFill>
            <a:srgbClr val="CFF2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02890650-6D87-FC08-C1CF-7F5E7527FCD8}"/>
              </a:ext>
            </a:extLst>
          </p:cNvPr>
          <p:cNvCxnSpPr/>
          <p:nvPr/>
        </p:nvCxnSpPr>
        <p:spPr>
          <a:xfrm>
            <a:off x="0" y="91440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698624B-9022-CC1C-0552-520D8B3A3EE9}"/>
              </a:ext>
            </a:extLst>
          </p:cNvPr>
          <p:cNvSpPr txBox="1"/>
          <p:nvPr/>
        </p:nvSpPr>
        <p:spPr>
          <a:xfrm>
            <a:off x="656342" y="257480"/>
            <a:ext cx="2935943" cy="662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Our</a:t>
            </a:r>
            <a:r>
              <a:rPr kumimoji="1"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Products</a:t>
            </a:r>
          </a:p>
        </p:txBody>
      </p:sp>
      <p:pic>
        <p:nvPicPr>
          <p:cNvPr id="1026" name="Picture 2" descr="Symbol text prompt Vector Icons free download in SVG, PNG Format">
            <a:extLst>
              <a:ext uri="{FF2B5EF4-FFF2-40B4-BE49-F238E27FC236}">
                <a16:creationId xmlns:a16="http://schemas.microsoft.com/office/drawing/2014/main" id="{014DA840-6B5B-1F96-DD49-69E723F8F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374" y="3315950"/>
            <a:ext cx="1608295" cy="1608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1000+张免费的音频照片素材和图像素材">
            <a:extLst>
              <a:ext uri="{FF2B5EF4-FFF2-40B4-BE49-F238E27FC236}">
                <a16:creationId xmlns:a16="http://schemas.microsoft.com/office/drawing/2014/main" id="{162238AC-DD3E-DCE6-FC1A-D170461E3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802" y="3522133"/>
            <a:ext cx="1695074" cy="105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CCD1FA3-7D82-3D9F-3F27-22FC62BD7B21}"/>
              </a:ext>
            </a:extLst>
          </p:cNvPr>
          <p:cNvSpPr txBox="1"/>
          <p:nvPr/>
        </p:nvSpPr>
        <p:spPr>
          <a:xfrm>
            <a:off x="1047058" y="4167161"/>
            <a:ext cx="2131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Reference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image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F320288-CB9F-8E3E-2B08-8C7CBF4FA7F2}"/>
              </a:ext>
            </a:extLst>
          </p:cNvPr>
          <p:cNvSpPr txBox="1"/>
          <p:nvPr/>
        </p:nvSpPr>
        <p:spPr>
          <a:xfrm>
            <a:off x="3787160" y="4449203"/>
            <a:ext cx="194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Reference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voice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右箭头 18">
            <a:extLst>
              <a:ext uri="{FF2B5EF4-FFF2-40B4-BE49-F238E27FC236}">
                <a16:creationId xmlns:a16="http://schemas.microsoft.com/office/drawing/2014/main" id="{9F4F9548-D4D6-EC19-3D2D-211A7434C448}"/>
              </a:ext>
            </a:extLst>
          </p:cNvPr>
          <p:cNvSpPr/>
          <p:nvPr/>
        </p:nvSpPr>
        <p:spPr>
          <a:xfrm>
            <a:off x="3341177" y="1956423"/>
            <a:ext cx="739647" cy="36000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右箭头 19">
            <a:extLst>
              <a:ext uri="{FF2B5EF4-FFF2-40B4-BE49-F238E27FC236}">
                <a16:creationId xmlns:a16="http://schemas.microsoft.com/office/drawing/2014/main" id="{DA168A38-22E1-AD61-D7E7-DDB89DB5195B}"/>
              </a:ext>
            </a:extLst>
          </p:cNvPr>
          <p:cNvSpPr/>
          <p:nvPr/>
        </p:nvSpPr>
        <p:spPr>
          <a:xfrm>
            <a:off x="5528606" y="1968209"/>
            <a:ext cx="519442" cy="36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30E976A-745F-FD04-7AC5-E9F1A10D29D2}"/>
              </a:ext>
            </a:extLst>
          </p:cNvPr>
          <p:cNvSpPr txBox="1"/>
          <p:nvPr/>
        </p:nvSpPr>
        <p:spPr>
          <a:xfrm>
            <a:off x="4061382" y="1082116"/>
            <a:ext cx="1489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AI backend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E40421E-C6C1-9D3E-488F-5E8BB942F727}"/>
              </a:ext>
            </a:extLst>
          </p:cNvPr>
          <p:cNvSpPr txBox="1"/>
          <p:nvPr/>
        </p:nvSpPr>
        <p:spPr>
          <a:xfrm>
            <a:off x="5721492" y="1087728"/>
            <a:ext cx="204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Digital character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FFEB8B1-F2AC-0CC3-D42F-2A84A83217F4}"/>
              </a:ext>
            </a:extLst>
          </p:cNvPr>
          <p:cNvSpPr txBox="1"/>
          <p:nvPr/>
        </p:nvSpPr>
        <p:spPr>
          <a:xfrm>
            <a:off x="6266085" y="3693326"/>
            <a:ext cx="1056872" cy="646331"/>
          </a:xfrm>
          <a:prstGeom prst="rect">
            <a:avLst/>
          </a:prstGeom>
          <a:solidFill>
            <a:srgbClr val="CFF2F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Text prompt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右箭头 24">
            <a:extLst>
              <a:ext uri="{FF2B5EF4-FFF2-40B4-BE49-F238E27FC236}">
                <a16:creationId xmlns:a16="http://schemas.microsoft.com/office/drawing/2014/main" id="{3B966A5E-63AE-C851-5D6F-20B10D437B50}"/>
              </a:ext>
            </a:extLst>
          </p:cNvPr>
          <p:cNvSpPr/>
          <p:nvPr/>
        </p:nvSpPr>
        <p:spPr>
          <a:xfrm>
            <a:off x="7541284" y="1956423"/>
            <a:ext cx="938430" cy="36000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8" name="Picture 4" descr="Cpu - Free electronics icons">
            <a:extLst>
              <a:ext uri="{FF2B5EF4-FFF2-40B4-BE49-F238E27FC236}">
                <a16:creationId xmlns:a16="http://schemas.microsoft.com/office/drawing/2014/main" id="{FEE39C61-2ED5-4F5C-385C-7F354FB5D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382" y="1436604"/>
            <a:ext cx="1399639" cy="139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图片 30" descr="穿着西装笔挺的男子卡通人物&#10;&#10;中度可信度描述已自动生成">
            <a:extLst>
              <a:ext uri="{FF2B5EF4-FFF2-40B4-BE49-F238E27FC236}">
                <a16:creationId xmlns:a16="http://schemas.microsoft.com/office/drawing/2014/main" id="{E7527A3A-49DE-1ADD-4CA1-B531BF36F3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548" y="1266782"/>
            <a:ext cx="2372027" cy="2865248"/>
          </a:xfrm>
          <a:prstGeom prst="rect">
            <a:avLst/>
          </a:prstGeom>
        </p:spPr>
      </p:pic>
      <p:pic>
        <p:nvPicPr>
          <p:cNvPr id="32" name="out3">
            <a:hlinkClick r:id="" action="ppaction://media"/>
            <a:extLst>
              <a:ext uri="{FF2B5EF4-FFF2-40B4-BE49-F238E27FC236}">
                <a16:creationId xmlns:a16="http://schemas.microsoft.com/office/drawing/2014/main" id="{85A8A72B-AD16-B387-AA60-BBC39861D2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95376" y="1153617"/>
            <a:ext cx="2690734" cy="3295586"/>
          </a:xfrm>
          <a:prstGeom prst="rect">
            <a:avLst/>
          </a:prstGeom>
        </p:spPr>
      </p:pic>
      <p:sp>
        <p:nvSpPr>
          <p:cNvPr id="33" name="圆角矩形 32">
            <a:extLst>
              <a:ext uri="{FF2B5EF4-FFF2-40B4-BE49-F238E27FC236}">
                <a16:creationId xmlns:a16="http://schemas.microsoft.com/office/drawing/2014/main" id="{498EF4C9-9932-A477-878B-E304514D8DD0}"/>
              </a:ext>
            </a:extLst>
          </p:cNvPr>
          <p:cNvSpPr/>
          <p:nvPr/>
        </p:nvSpPr>
        <p:spPr>
          <a:xfrm>
            <a:off x="709257" y="5382869"/>
            <a:ext cx="10773485" cy="1032310"/>
          </a:xfrm>
          <a:prstGeom prst="roundRect">
            <a:avLst/>
          </a:prstGeom>
          <a:solidFill>
            <a:srgbClr val="AFD0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30" name="Picture 6" descr="Multiple-Users Icons - Free SVG &amp; PNG Multiple-Users Images - Noun Project">
            <a:extLst>
              <a:ext uri="{FF2B5EF4-FFF2-40B4-BE49-F238E27FC236}">
                <a16:creationId xmlns:a16="http://schemas.microsoft.com/office/drawing/2014/main" id="{43538161-2A9C-92CD-79FC-B0AA0F343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555" y="5263889"/>
            <a:ext cx="1309530" cy="130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7454315D-D322-7B25-53F5-2BFC229AB2BC}"/>
              </a:ext>
            </a:extLst>
          </p:cNvPr>
          <p:cNvSpPr txBox="1"/>
          <p:nvPr/>
        </p:nvSpPr>
        <p:spPr>
          <a:xfrm>
            <a:off x="6349627" y="5708970"/>
            <a:ext cx="807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Users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右箭头 34">
            <a:extLst>
              <a:ext uri="{FF2B5EF4-FFF2-40B4-BE49-F238E27FC236}">
                <a16:creationId xmlns:a16="http://schemas.microsoft.com/office/drawing/2014/main" id="{8C32DA37-10C0-B603-82D6-84392F5D1583}"/>
              </a:ext>
            </a:extLst>
          </p:cNvPr>
          <p:cNvSpPr/>
          <p:nvPr/>
        </p:nvSpPr>
        <p:spPr>
          <a:xfrm rot="16200000">
            <a:off x="3102986" y="4966515"/>
            <a:ext cx="491626" cy="360000"/>
          </a:xfrm>
          <a:prstGeom prst="rightArrow">
            <a:avLst/>
          </a:prstGeom>
          <a:solidFill>
            <a:srgbClr val="AFD0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E30528D-D7DC-C5C2-9DE8-FD2320DAD8E4}"/>
              </a:ext>
            </a:extLst>
          </p:cNvPr>
          <p:cNvSpPr txBox="1"/>
          <p:nvPr/>
        </p:nvSpPr>
        <p:spPr>
          <a:xfrm>
            <a:off x="3518697" y="4946648"/>
            <a:ext cx="1556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User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inputs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右箭头 39">
            <a:extLst>
              <a:ext uri="{FF2B5EF4-FFF2-40B4-BE49-F238E27FC236}">
                <a16:creationId xmlns:a16="http://schemas.microsoft.com/office/drawing/2014/main" id="{80EFB034-F98B-912B-4E9A-A075E6A59EB9}"/>
              </a:ext>
            </a:extLst>
          </p:cNvPr>
          <p:cNvSpPr/>
          <p:nvPr/>
        </p:nvSpPr>
        <p:spPr>
          <a:xfrm rot="5400000">
            <a:off x="9761982" y="4940702"/>
            <a:ext cx="491626" cy="360000"/>
          </a:xfrm>
          <a:prstGeom prst="rightArrow">
            <a:avLst/>
          </a:prstGeom>
          <a:solidFill>
            <a:srgbClr val="F3ED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411C6B0-3EB6-F29D-D4DA-00BEAA1B6C43}"/>
              </a:ext>
            </a:extLst>
          </p:cNvPr>
          <p:cNvSpPr txBox="1"/>
          <p:nvPr/>
        </p:nvSpPr>
        <p:spPr>
          <a:xfrm>
            <a:off x="7979025" y="4962701"/>
            <a:ext cx="1874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System output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右箭头 42">
            <a:extLst>
              <a:ext uri="{FF2B5EF4-FFF2-40B4-BE49-F238E27FC236}">
                <a16:creationId xmlns:a16="http://schemas.microsoft.com/office/drawing/2014/main" id="{6713BDEF-49B8-069B-620A-D7D144A1FB18}"/>
              </a:ext>
            </a:extLst>
          </p:cNvPr>
          <p:cNvSpPr/>
          <p:nvPr/>
        </p:nvSpPr>
        <p:spPr>
          <a:xfrm rot="16200000">
            <a:off x="6402792" y="2952666"/>
            <a:ext cx="778934" cy="36000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08B5893-49BD-E00A-218F-FD1553D08EAE}"/>
              </a:ext>
            </a:extLst>
          </p:cNvPr>
          <p:cNvSpPr txBox="1"/>
          <p:nvPr/>
        </p:nvSpPr>
        <p:spPr>
          <a:xfrm>
            <a:off x="9224395" y="4449203"/>
            <a:ext cx="160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Result video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右箭头 44">
            <a:extLst>
              <a:ext uri="{FF2B5EF4-FFF2-40B4-BE49-F238E27FC236}">
                <a16:creationId xmlns:a16="http://schemas.microsoft.com/office/drawing/2014/main" id="{14A1506A-C476-8618-6973-AC8A88D3646A}"/>
              </a:ext>
            </a:extLst>
          </p:cNvPr>
          <p:cNvSpPr/>
          <p:nvPr/>
        </p:nvSpPr>
        <p:spPr>
          <a:xfrm rot="16200000">
            <a:off x="4367998" y="3044602"/>
            <a:ext cx="778934" cy="36000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054" name="Picture 6" descr="Ai, artificial, human, intelligence, learning, machine icon - Download on  Iconfinder">
            <a:extLst>
              <a:ext uri="{FF2B5EF4-FFF2-40B4-BE49-F238E27FC236}">
                <a16:creationId xmlns:a16="http://schemas.microsoft.com/office/drawing/2014/main" id="{1D8E7D68-0EAB-B2EC-9794-B25F094A4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13" y="1354292"/>
            <a:ext cx="1399639" cy="139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72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圆角矩形 49">
            <a:extLst>
              <a:ext uri="{FF2B5EF4-FFF2-40B4-BE49-F238E27FC236}">
                <a16:creationId xmlns:a16="http://schemas.microsoft.com/office/drawing/2014/main" id="{7C70E5F9-9600-D106-D678-969F914D914A}"/>
              </a:ext>
            </a:extLst>
          </p:cNvPr>
          <p:cNvSpPr/>
          <p:nvPr/>
        </p:nvSpPr>
        <p:spPr>
          <a:xfrm>
            <a:off x="4781999" y="3371072"/>
            <a:ext cx="990000" cy="720000"/>
          </a:xfrm>
          <a:prstGeom prst="roundRect">
            <a:avLst/>
          </a:prstGeom>
          <a:solidFill>
            <a:srgbClr val="AFD0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821EF93-CB50-C4A7-166F-76AC427EF53C}"/>
              </a:ext>
            </a:extLst>
          </p:cNvPr>
          <p:cNvSpPr/>
          <p:nvPr/>
        </p:nvSpPr>
        <p:spPr>
          <a:xfrm>
            <a:off x="4786255" y="2450094"/>
            <a:ext cx="990000" cy="720000"/>
          </a:xfrm>
          <a:prstGeom prst="roundRect">
            <a:avLst/>
          </a:prstGeom>
          <a:solidFill>
            <a:srgbClr val="AFD0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DDF1B921-8DA5-B2DD-9E8C-DF42F4D1327E}"/>
              </a:ext>
            </a:extLst>
          </p:cNvPr>
          <p:cNvSpPr/>
          <p:nvPr/>
        </p:nvSpPr>
        <p:spPr>
          <a:xfrm>
            <a:off x="6458310" y="2378733"/>
            <a:ext cx="1260000" cy="720000"/>
          </a:xfrm>
          <a:prstGeom prst="roundRect">
            <a:avLst/>
          </a:prstGeom>
          <a:solidFill>
            <a:srgbClr val="F0BC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" name="直线连接符 1">
            <a:extLst>
              <a:ext uri="{FF2B5EF4-FFF2-40B4-BE49-F238E27FC236}">
                <a16:creationId xmlns:a16="http://schemas.microsoft.com/office/drawing/2014/main" id="{C99885CE-B7DF-97C6-285A-D0A218DE1234}"/>
              </a:ext>
            </a:extLst>
          </p:cNvPr>
          <p:cNvCxnSpPr/>
          <p:nvPr/>
        </p:nvCxnSpPr>
        <p:spPr>
          <a:xfrm>
            <a:off x="0" y="91440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F025E3CB-7D36-77A1-C8CF-3AA7663F579E}"/>
              </a:ext>
            </a:extLst>
          </p:cNvPr>
          <p:cNvSpPr txBox="1"/>
          <p:nvPr/>
        </p:nvSpPr>
        <p:spPr>
          <a:xfrm>
            <a:off x="644543" y="251912"/>
            <a:ext cx="7182721" cy="662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Technology</a:t>
            </a:r>
            <a:r>
              <a:rPr kumimoji="1"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Architecture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3D6DE73-9E46-50DF-1F9A-8E4E882E0C12}"/>
              </a:ext>
            </a:extLst>
          </p:cNvPr>
          <p:cNvSpPr txBox="1"/>
          <p:nvPr/>
        </p:nvSpPr>
        <p:spPr>
          <a:xfrm>
            <a:off x="765583" y="3039238"/>
            <a:ext cx="771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users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8AD96B2-196B-325C-BC94-9ABCC102B189}"/>
              </a:ext>
            </a:extLst>
          </p:cNvPr>
          <p:cNvSpPr txBox="1"/>
          <p:nvPr/>
        </p:nvSpPr>
        <p:spPr>
          <a:xfrm>
            <a:off x="2438961" y="1198976"/>
            <a:ext cx="1208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Frontend</a:t>
            </a:r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59C05BD4-F356-BDB3-B819-4944B824EB65}"/>
              </a:ext>
            </a:extLst>
          </p:cNvPr>
          <p:cNvCxnSpPr>
            <a:cxnSpLocks/>
          </p:cNvCxnSpPr>
          <p:nvPr/>
        </p:nvCxnSpPr>
        <p:spPr>
          <a:xfrm>
            <a:off x="5778553" y="3734638"/>
            <a:ext cx="2037975" cy="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C7A0B6B3-A0C6-10C8-20F1-E4A8D5C99F66}"/>
              </a:ext>
            </a:extLst>
          </p:cNvPr>
          <p:cNvSpPr txBox="1"/>
          <p:nvPr/>
        </p:nvSpPr>
        <p:spPr>
          <a:xfrm>
            <a:off x="6500549" y="2487135"/>
            <a:ext cx="1290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Speech</a:t>
            </a:r>
          </a:p>
          <a:p>
            <a:pPr algn="ctr"/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Recognition</a:t>
            </a:r>
            <a:endParaRPr kumimoji="1"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10EF79B9-6904-71FB-D41F-879DAAED5E5E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5752856" y="2711240"/>
            <a:ext cx="720000" cy="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3C036F50-C789-F00C-2CA2-5645AB1F7266}"/>
              </a:ext>
            </a:extLst>
          </p:cNvPr>
          <p:cNvSpPr/>
          <p:nvPr/>
        </p:nvSpPr>
        <p:spPr>
          <a:xfrm>
            <a:off x="2131074" y="1110688"/>
            <a:ext cx="1800000" cy="5400000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D0306D03-1117-50DB-167D-76B2DF08120E}"/>
              </a:ext>
            </a:extLst>
          </p:cNvPr>
          <p:cNvSpPr/>
          <p:nvPr/>
        </p:nvSpPr>
        <p:spPr>
          <a:xfrm>
            <a:off x="2302822" y="1691695"/>
            <a:ext cx="1440000" cy="1007999"/>
          </a:xfrm>
          <a:prstGeom prst="roundRect">
            <a:avLst/>
          </a:prstGeom>
          <a:solidFill>
            <a:srgbClr val="F3ED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68B7942-BB09-952A-201B-FE79C88ABB3E}"/>
              </a:ext>
            </a:extLst>
          </p:cNvPr>
          <p:cNvSpPr txBox="1"/>
          <p:nvPr/>
        </p:nvSpPr>
        <p:spPr>
          <a:xfrm>
            <a:off x="2465833" y="1999178"/>
            <a:ext cx="1154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Website</a:t>
            </a:r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B0ABA73-00EB-5322-D6E6-810F5CA514FA}"/>
              </a:ext>
            </a:extLst>
          </p:cNvPr>
          <p:cNvSpPr/>
          <p:nvPr/>
        </p:nvSpPr>
        <p:spPr>
          <a:xfrm>
            <a:off x="2311076" y="2882022"/>
            <a:ext cx="1440000" cy="1007999"/>
          </a:xfrm>
          <a:prstGeom prst="roundRect">
            <a:avLst/>
          </a:prstGeom>
          <a:solidFill>
            <a:srgbClr val="F3ED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A450F27-3834-BA59-E9E0-00DD59EEA34D}"/>
              </a:ext>
            </a:extLst>
          </p:cNvPr>
          <p:cNvSpPr txBox="1"/>
          <p:nvPr/>
        </p:nvSpPr>
        <p:spPr>
          <a:xfrm>
            <a:off x="2365178" y="3093633"/>
            <a:ext cx="1315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Microsoft YaHei" panose="020B0503020204020204" pitchFamily="34" charset="-122"/>
                <a:ea typeface="Microsoft YaHei" panose="020B0503020204020204" pitchFamily="34" charset="-122"/>
              </a:rPr>
              <a:t>Android</a:t>
            </a:r>
          </a:p>
          <a:p>
            <a:pPr algn="ctr"/>
            <a:r>
              <a:rPr kumimoji="1" lang="en-US" altLang="zh-CN" sz="1600">
                <a:latin typeface="Microsoft YaHei" panose="020B0503020204020204" pitchFamily="34" charset="-122"/>
                <a:ea typeface="Microsoft YaHei" panose="020B0503020204020204" pitchFamily="34" charset="-122"/>
              </a:rPr>
              <a:t>Application</a:t>
            </a:r>
            <a:endParaRPr kumimoji="1" lang="zh-CN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DC475B7E-1FC0-DDB4-D684-9327B6CE104A}"/>
              </a:ext>
            </a:extLst>
          </p:cNvPr>
          <p:cNvSpPr/>
          <p:nvPr/>
        </p:nvSpPr>
        <p:spPr>
          <a:xfrm>
            <a:off x="2311076" y="4085209"/>
            <a:ext cx="1440000" cy="1007999"/>
          </a:xfrm>
          <a:prstGeom prst="roundRect">
            <a:avLst/>
          </a:prstGeom>
          <a:solidFill>
            <a:srgbClr val="F3ED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B8368FB-5903-8170-33B6-DF3FF1A5FD86}"/>
              </a:ext>
            </a:extLst>
          </p:cNvPr>
          <p:cNvSpPr txBox="1"/>
          <p:nvPr/>
        </p:nvSpPr>
        <p:spPr>
          <a:xfrm>
            <a:off x="2379697" y="4307198"/>
            <a:ext cx="1338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Microsoft YaHei" panose="020B0503020204020204" pitchFamily="34" charset="-122"/>
                <a:ea typeface="Microsoft YaHei" panose="020B0503020204020204" pitchFamily="34" charset="-122"/>
              </a:rPr>
              <a:t>IOS</a:t>
            </a:r>
          </a:p>
          <a:p>
            <a:pPr algn="ctr"/>
            <a:r>
              <a:rPr kumimoji="1" lang="en-US" altLang="zh-CN" sz="1600">
                <a:latin typeface="Microsoft YaHei" panose="020B0503020204020204" pitchFamily="34" charset="-122"/>
                <a:ea typeface="Microsoft YaHei" panose="020B0503020204020204" pitchFamily="34" charset="-122"/>
              </a:rPr>
              <a:t>Application</a:t>
            </a:r>
            <a:endParaRPr kumimoji="1" lang="zh-CN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47F389A1-8315-8855-9C10-F7721A7458D3}"/>
              </a:ext>
            </a:extLst>
          </p:cNvPr>
          <p:cNvSpPr/>
          <p:nvPr/>
        </p:nvSpPr>
        <p:spPr>
          <a:xfrm>
            <a:off x="2311076" y="5288395"/>
            <a:ext cx="1440000" cy="1007999"/>
          </a:xfrm>
          <a:prstGeom prst="roundRect">
            <a:avLst/>
          </a:prstGeom>
          <a:solidFill>
            <a:srgbClr val="F3ED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B393959-BBA2-7E01-A1BD-0D25166E386F}"/>
              </a:ext>
            </a:extLst>
          </p:cNvPr>
          <p:cNvSpPr txBox="1"/>
          <p:nvPr/>
        </p:nvSpPr>
        <p:spPr>
          <a:xfrm>
            <a:off x="2514945" y="5500006"/>
            <a:ext cx="1056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>
                <a:latin typeface="Microsoft YaHei" panose="020B0503020204020204" pitchFamily="34" charset="-122"/>
                <a:ea typeface="Microsoft YaHei" panose="020B0503020204020204" pitchFamily="34" charset="-122"/>
              </a:rPr>
              <a:t>AR/VR</a:t>
            </a:r>
          </a:p>
          <a:p>
            <a:pPr algn="ctr"/>
            <a:r>
              <a:rPr kumimoji="1" lang="en-US" altLang="zh-CN" sz="1600">
                <a:latin typeface="Microsoft YaHei" panose="020B0503020204020204" pitchFamily="34" charset="-122"/>
                <a:ea typeface="Microsoft YaHei" panose="020B0503020204020204" pitchFamily="34" charset="-122"/>
              </a:rPr>
              <a:t>Devices</a:t>
            </a:r>
            <a:endParaRPr kumimoji="1" lang="zh-CN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C0EB1C24-E239-A6FC-2B67-44D47A9001F9}"/>
              </a:ext>
            </a:extLst>
          </p:cNvPr>
          <p:cNvSpPr/>
          <p:nvPr/>
        </p:nvSpPr>
        <p:spPr>
          <a:xfrm>
            <a:off x="4298969" y="1110689"/>
            <a:ext cx="7200000" cy="5400000"/>
          </a:xfrm>
          <a:prstGeom prst="roundRect">
            <a:avLst>
              <a:gd name="adj" fmla="val 6055"/>
            </a:avLst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      </a:t>
            </a:r>
            <a:endParaRPr kumimoji="1"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0620E30-36D4-62E9-CDFF-975C9278BC28}"/>
              </a:ext>
            </a:extLst>
          </p:cNvPr>
          <p:cNvSpPr txBox="1"/>
          <p:nvPr/>
        </p:nvSpPr>
        <p:spPr>
          <a:xfrm>
            <a:off x="7263226" y="1199476"/>
            <a:ext cx="1283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Backend</a:t>
            </a:r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右箭头 32">
            <a:extLst>
              <a:ext uri="{FF2B5EF4-FFF2-40B4-BE49-F238E27FC236}">
                <a16:creationId xmlns:a16="http://schemas.microsoft.com/office/drawing/2014/main" id="{7ACF76BD-8D56-1196-9F0F-A1B52BC68D08}"/>
              </a:ext>
            </a:extLst>
          </p:cNvPr>
          <p:cNvSpPr/>
          <p:nvPr/>
        </p:nvSpPr>
        <p:spPr>
          <a:xfrm>
            <a:off x="3926531" y="2378781"/>
            <a:ext cx="720000" cy="36000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FF3B3DC-E9F5-B5DA-F14F-98728EE0DFFC}"/>
              </a:ext>
            </a:extLst>
          </p:cNvPr>
          <p:cNvSpPr txBox="1"/>
          <p:nvPr/>
        </p:nvSpPr>
        <p:spPr>
          <a:xfrm>
            <a:off x="4779758" y="2557153"/>
            <a:ext cx="1014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Voice Prompts</a:t>
            </a:r>
            <a:endParaRPr kumimoji="1"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0DFB9B3-5CFF-0A37-20E8-47DB39C85D23}"/>
              </a:ext>
            </a:extLst>
          </p:cNvPr>
          <p:cNvSpPr txBox="1"/>
          <p:nvPr/>
        </p:nvSpPr>
        <p:spPr>
          <a:xfrm>
            <a:off x="4786239" y="3441900"/>
            <a:ext cx="1014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Texts Prompts</a:t>
            </a:r>
            <a:endParaRPr kumimoji="1"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AC41391D-8974-F5F4-38C4-067360662BD6}"/>
              </a:ext>
            </a:extLst>
          </p:cNvPr>
          <p:cNvCxnSpPr>
            <a:cxnSpLocks/>
          </p:cNvCxnSpPr>
          <p:nvPr/>
        </p:nvCxnSpPr>
        <p:spPr>
          <a:xfrm>
            <a:off x="5771429" y="1897667"/>
            <a:ext cx="3787953" cy="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86572249-94FF-E255-364D-75CB416239F9}"/>
              </a:ext>
            </a:extLst>
          </p:cNvPr>
          <p:cNvSpPr/>
          <p:nvPr/>
        </p:nvSpPr>
        <p:spPr>
          <a:xfrm>
            <a:off x="7816528" y="3371499"/>
            <a:ext cx="1530000" cy="720000"/>
          </a:xfrm>
          <a:prstGeom prst="roundRect">
            <a:avLst/>
          </a:prstGeom>
          <a:solidFill>
            <a:srgbClr val="CFF2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7C0A7C7-D113-0983-BAD0-068C410C5977}"/>
              </a:ext>
            </a:extLst>
          </p:cNvPr>
          <p:cNvSpPr txBox="1"/>
          <p:nvPr/>
        </p:nvSpPr>
        <p:spPr>
          <a:xfrm>
            <a:off x="7749565" y="3476912"/>
            <a:ext cx="1687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Large Language Model</a:t>
            </a:r>
            <a:endParaRPr kumimoji="1"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7CEF58E7-966C-9349-3C90-B5429D5FFDC9}"/>
              </a:ext>
            </a:extLst>
          </p:cNvPr>
          <p:cNvCxnSpPr>
            <a:cxnSpLocks/>
          </p:cNvCxnSpPr>
          <p:nvPr/>
        </p:nvCxnSpPr>
        <p:spPr>
          <a:xfrm flipH="1" flipV="1">
            <a:off x="8557139" y="2897347"/>
            <a:ext cx="0" cy="511223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9F0956BF-BF96-7D91-19EA-3DC3EFE632CB}"/>
              </a:ext>
            </a:extLst>
          </p:cNvPr>
          <p:cNvSpPr/>
          <p:nvPr/>
        </p:nvSpPr>
        <p:spPr>
          <a:xfrm>
            <a:off x="4659260" y="1359799"/>
            <a:ext cx="1260000" cy="3800091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98D16DBD-E4AD-B9B6-6807-9A2F8E0E4599}"/>
              </a:ext>
            </a:extLst>
          </p:cNvPr>
          <p:cNvSpPr/>
          <p:nvPr/>
        </p:nvSpPr>
        <p:spPr>
          <a:xfrm>
            <a:off x="4788553" y="4306746"/>
            <a:ext cx="990000" cy="720000"/>
          </a:xfrm>
          <a:prstGeom prst="roundRect">
            <a:avLst/>
          </a:prstGeom>
          <a:solidFill>
            <a:srgbClr val="AFD0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7144B7E6-15B4-4A02-E250-45B7D07F2B8A}"/>
              </a:ext>
            </a:extLst>
          </p:cNvPr>
          <p:cNvSpPr txBox="1"/>
          <p:nvPr/>
        </p:nvSpPr>
        <p:spPr>
          <a:xfrm>
            <a:off x="4731302" y="4405739"/>
            <a:ext cx="1073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Reference</a:t>
            </a:r>
            <a:r>
              <a:rPr kumimoji="1"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images</a:t>
            </a:r>
            <a:endParaRPr kumimoji="1"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3" name="圆角矩形 52">
            <a:extLst>
              <a:ext uri="{FF2B5EF4-FFF2-40B4-BE49-F238E27FC236}">
                <a16:creationId xmlns:a16="http://schemas.microsoft.com/office/drawing/2014/main" id="{72CD956A-84DB-4CF0-502F-3348BFEEAEDA}"/>
              </a:ext>
            </a:extLst>
          </p:cNvPr>
          <p:cNvSpPr/>
          <p:nvPr/>
        </p:nvSpPr>
        <p:spPr>
          <a:xfrm>
            <a:off x="4792713" y="1537667"/>
            <a:ext cx="990000" cy="720000"/>
          </a:xfrm>
          <a:prstGeom prst="roundRect">
            <a:avLst/>
          </a:prstGeom>
          <a:solidFill>
            <a:srgbClr val="AFD0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2767677C-B318-719B-8FA0-5075DCB5813E}"/>
              </a:ext>
            </a:extLst>
          </p:cNvPr>
          <p:cNvSpPr txBox="1"/>
          <p:nvPr/>
        </p:nvSpPr>
        <p:spPr>
          <a:xfrm>
            <a:off x="4752151" y="1651528"/>
            <a:ext cx="1073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Reference</a:t>
            </a:r>
            <a:r>
              <a:rPr kumimoji="1"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voices</a:t>
            </a:r>
            <a:endParaRPr kumimoji="1"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6" name="肘形连接符 55">
            <a:extLst>
              <a:ext uri="{FF2B5EF4-FFF2-40B4-BE49-F238E27FC236}">
                <a16:creationId xmlns:a16="http://schemas.microsoft.com/office/drawing/2014/main" id="{550D9865-5439-D2F8-22E5-29547997F309}"/>
              </a:ext>
            </a:extLst>
          </p:cNvPr>
          <p:cNvCxnSpPr>
            <a:cxnSpLocks/>
            <a:stCxn id="38" idx="2"/>
          </p:cNvCxnSpPr>
          <p:nvPr/>
        </p:nvCxnSpPr>
        <p:spPr>
          <a:xfrm rot="5400000">
            <a:off x="6231666" y="2637679"/>
            <a:ext cx="395590" cy="1317698"/>
          </a:xfrm>
          <a:prstGeom prst="bentConnector2">
            <a:avLst/>
          </a:prstGeom>
          <a:ln w="254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1F8E19CB-B272-DEDD-CE52-96D25460C801}"/>
              </a:ext>
            </a:extLst>
          </p:cNvPr>
          <p:cNvSpPr/>
          <p:nvPr/>
        </p:nvSpPr>
        <p:spPr>
          <a:xfrm>
            <a:off x="6370593" y="3879586"/>
            <a:ext cx="1260000" cy="720000"/>
          </a:xfrm>
          <a:prstGeom prst="roundRect">
            <a:avLst/>
          </a:prstGeom>
          <a:solidFill>
            <a:srgbClr val="D4C1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BAC0281A-E20E-C3B2-FB0C-C2F42B8F63C5}"/>
              </a:ext>
            </a:extLst>
          </p:cNvPr>
          <p:cNvSpPr txBox="1"/>
          <p:nvPr/>
        </p:nvSpPr>
        <p:spPr>
          <a:xfrm>
            <a:off x="6357358" y="3970633"/>
            <a:ext cx="1290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Text2Image</a:t>
            </a:r>
          </a:p>
          <a:p>
            <a:pPr algn="ctr"/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generation</a:t>
            </a:r>
            <a:endParaRPr kumimoji="1"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BDA2F02A-2409-DEC8-9CA8-E6D2B0AE4B10}"/>
              </a:ext>
            </a:extLst>
          </p:cNvPr>
          <p:cNvCxnSpPr>
            <a:cxnSpLocks/>
          </p:cNvCxnSpPr>
          <p:nvPr/>
        </p:nvCxnSpPr>
        <p:spPr>
          <a:xfrm>
            <a:off x="5770612" y="3980424"/>
            <a:ext cx="599981" cy="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019C60F2-2BC7-F6C5-8997-9A0062565221}"/>
              </a:ext>
            </a:extLst>
          </p:cNvPr>
          <p:cNvCxnSpPr>
            <a:cxnSpLocks/>
          </p:cNvCxnSpPr>
          <p:nvPr/>
        </p:nvCxnSpPr>
        <p:spPr>
          <a:xfrm flipH="1">
            <a:off x="5761185" y="4461799"/>
            <a:ext cx="609408" cy="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圆角矩形 65">
            <a:extLst>
              <a:ext uri="{FF2B5EF4-FFF2-40B4-BE49-F238E27FC236}">
                <a16:creationId xmlns:a16="http://schemas.microsoft.com/office/drawing/2014/main" id="{703B6FED-FED6-CC86-BFF1-EE9C5A18ED01}"/>
              </a:ext>
            </a:extLst>
          </p:cNvPr>
          <p:cNvSpPr/>
          <p:nvPr/>
        </p:nvSpPr>
        <p:spPr>
          <a:xfrm>
            <a:off x="8022201" y="2183844"/>
            <a:ext cx="1080000" cy="720000"/>
          </a:xfrm>
          <a:prstGeom prst="roundRect">
            <a:avLst/>
          </a:prstGeom>
          <a:solidFill>
            <a:srgbClr val="AFD0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D8791AD-88CA-538C-5410-EFD859D6DA20}"/>
              </a:ext>
            </a:extLst>
          </p:cNvPr>
          <p:cNvSpPr txBox="1"/>
          <p:nvPr/>
        </p:nvSpPr>
        <p:spPr>
          <a:xfrm>
            <a:off x="7986726" y="2275211"/>
            <a:ext cx="1143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GeneratedTexts</a:t>
            </a:r>
            <a:endParaRPr kumimoji="1" lang="en-US" altLang="zh-CN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69" name="直线箭头连接符 68">
            <a:extLst>
              <a:ext uri="{FF2B5EF4-FFF2-40B4-BE49-F238E27FC236}">
                <a16:creationId xmlns:a16="http://schemas.microsoft.com/office/drawing/2014/main" id="{50D4010D-1F55-4D32-E6F1-F6B7C31101BC}"/>
              </a:ext>
            </a:extLst>
          </p:cNvPr>
          <p:cNvCxnSpPr>
            <a:cxnSpLocks/>
          </p:cNvCxnSpPr>
          <p:nvPr/>
        </p:nvCxnSpPr>
        <p:spPr>
          <a:xfrm>
            <a:off x="9103528" y="2309384"/>
            <a:ext cx="455854" cy="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圆角矩形 69">
            <a:extLst>
              <a:ext uri="{FF2B5EF4-FFF2-40B4-BE49-F238E27FC236}">
                <a16:creationId xmlns:a16="http://schemas.microsoft.com/office/drawing/2014/main" id="{E8D356F8-12AB-633E-4682-A26781062ADB}"/>
              </a:ext>
            </a:extLst>
          </p:cNvPr>
          <p:cNvSpPr/>
          <p:nvPr/>
        </p:nvSpPr>
        <p:spPr>
          <a:xfrm>
            <a:off x="9559382" y="1743715"/>
            <a:ext cx="1530000" cy="720000"/>
          </a:xfrm>
          <a:prstGeom prst="roundRect">
            <a:avLst/>
          </a:prstGeom>
          <a:solidFill>
            <a:srgbClr val="D1F3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E7378845-0659-1BEA-AAF4-07FB5008DF43}"/>
              </a:ext>
            </a:extLst>
          </p:cNvPr>
          <p:cNvSpPr txBox="1"/>
          <p:nvPr/>
        </p:nvSpPr>
        <p:spPr>
          <a:xfrm>
            <a:off x="9588570" y="1830826"/>
            <a:ext cx="1500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Zero-shot</a:t>
            </a:r>
          </a:p>
          <a:p>
            <a:pPr algn="ctr"/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Text-to-Speech</a:t>
            </a:r>
            <a:endParaRPr kumimoji="1"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2" name="圆角矩形 71">
            <a:extLst>
              <a:ext uri="{FF2B5EF4-FFF2-40B4-BE49-F238E27FC236}">
                <a16:creationId xmlns:a16="http://schemas.microsoft.com/office/drawing/2014/main" id="{D2CB7627-58A8-EE41-2826-66CA5EEBDA13}"/>
              </a:ext>
            </a:extLst>
          </p:cNvPr>
          <p:cNvSpPr/>
          <p:nvPr/>
        </p:nvSpPr>
        <p:spPr>
          <a:xfrm>
            <a:off x="9796739" y="2895704"/>
            <a:ext cx="1080000" cy="720000"/>
          </a:xfrm>
          <a:prstGeom prst="roundRect">
            <a:avLst/>
          </a:prstGeom>
          <a:solidFill>
            <a:srgbClr val="AFD0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F59CBF94-433D-7577-AE6E-349C465EBF06}"/>
              </a:ext>
            </a:extLst>
          </p:cNvPr>
          <p:cNvSpPr txBox="1"/>
          <p:nvPr/>
        </p:nvSpPr>
        <p:spPr>
          <a:xfrm>
            <a:off x="9778088" y="2994094"/>
            <a:ext cx="1143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Generated</a:t>
            </a:r>
          </a:p>
          <a:p>
            <a:pPr algn="ctr"/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Voices</a:t>
            </a:r>
          </a:p>
        </p:txBody>
      </p: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45BB527F-2C3C-67D1-5DB6-5DB25638F0AD}"/>
              </a:ext>
            </a:extLst>
          </p:cNvPr>
          <p:cNvCxnSpPr>
            <a:cxnSpLocks/>
          </p:cNvCxnSpPr>
          <p:nvPr/>
        </p:nvCxnSpPr>
        <p:spPr>
          <a:xfrm>
            <a:off x="10336739" y="2463714"/>
            <a:ext cx="0" cy="43200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圆角矩形 76">
            <a:extLst>
              <a:ext uri="{FF2B5EF4-FFF2-40B4-BE49-F238E27FC236}">
                <a16:creationId xmlns:a16="http://schemas.microsoft.com/office/drawing/2014/main" id="{EB4086D9-5037-AF1A-D0C9-C1AA82A2DFD7}"/>
              </a:ext>
            </a:extLst>
          </p:cNvPr>
          <p:cNvSpPr/>
          <p:nvPr/>
        </p:nvSpPr>
        <p:spPr>
          <a:xfrm>
            <a:off x="8339562" y="4508251"/>
            <a:ext cx="1260000" cy="720000"/>
          </a:xfrm>
          <a:prstGeom prst="roundRect">
            <a:avLst/>
          </a:prstGeom>
          <a:solidFill>
            <a:srgbClr val="F1C9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4B063740-9A5E-E045-B842-E1FB6FA878AD}"/>
              </a:ext>
            </a:extLst>
          </p:cNvPr>
          <p:cNvSpPr txBox="1"/>
          <p:nvPr/>
        </p:nvSpPr>
        <p:spPr>
          <a:xfrm>
            <a:off x="8316122" y="4598396"/>
            <a:ext cx="1298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Zero-shot</a:t>
            </a:r>
          </a:p>
          <a:p>
            <a:pPr algn="ctr"/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Talking-head</a:t>
            </a:r>
          </a:p>
        </p:txBody>
      </p:sp>
      <p:cxnSp>
        <p:nvCxnSpPr>
          <p:cNvPr id="79" name="肘形连接符 78">
            <a:extLst>
              <a:ext uri="{FF2B5EF4-FFF2-40B4-BE49-F238E27FC236}">
                <a16:creationId xmlns:a16="http://schemas.microsoft.com/office/drawing/2014/main" id="{AE597723-9972-6FDC-9000-D9CD6BD8BEB5}"/>
              </a:ext>
            </a:extLst>
          </p:cNvPr>
          <p:cNvCxnSpPr>
            <a:cxnSpLocks/>
            <a:stCxn id="72" idx="2"/>
            <a:endCxn id="78" idx="3"/>
          </p:cNvCxnSpPr>
          <p:nvPr/>
        </p:nvCxnSpPr>
        <p:spPr>
          <a:xfrm rot="5400000">
            <a:off x="9353659" y="3876926"/>
            <a:ext cx="1244302" cy="721858"/>
          </a:xfrm>
          <a:prstGeom prst="bentConnector2">
            <a:avLst/>
          </a:prstGeom>
          <a:ln w="254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9E577B4D-7AFC-63E2-6344-8B43505BAB4C}"/>
              </a:ext>
            </a:extLst>
          </p:cNvPr>
          <p:cNvCxnSpPr>
            <a:cxnSpLocks/>
          </p:cNvCxnSpPr>
          <p:nvPr/>
        </p:nvCxnSpPr>
        <p:spPr>
          <a:xfrm>
            <a:off x="5781243" y="4863444"/>
            <a:ext cx="2531526" cy="1066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圆角矩形 84">
            <a:extLst>
              <a:ext uri="{FF2B5EF4-FFF2-40B4-BE49-F238E27FC236}">
                <a16:creationId xmlns:a16="http://schemas.microsoft.com/office/drawing/2014/main" id="{7F5710EF-D21A-0CA2-3716-3B7C784C5A95}"/>
              </a:ext>
            </a:extLst>
          </p:cNvPr>
          <p:cNvSpPr/>
          <p:nvPr/>
        </p:nvSpPr>
        <p:spPr>
          <a:xfrm>
            <a:off x="4752151" y="5438622"/>
            <a:ext cx="1080000" cy="720000"/>
          </a:xfrm>
          <a:prstGeom prst="roundRect">
            <a:avLst/>
          </a:prstGeom>
          <a:solidFill>
            <a:srgbClr val="AFD0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83D9F634-22F0-FC58-C120-39A63E7F8AFA}"/>
              </a:ext>
            </a:extLst>
          </p:cNvPr>
          <p:cNvSpPr txBox="1"/>
          <p:nvPr/>
        </p:nvSpPr>
        <p:spPr>
          <a:xfrm>
            <a:off x="4696441" y="5532719"/>
            <a:ext cx="1143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Generated</a:t>
            </a:r>
          </a:p>
          <a:p>
            <a:pPr algn="ctr"/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Videos</a:t>
            </a:r>
          </a:p>
        </p:txBody>
      </p:sp>
      <p:cxnSp>
        <p:nvCxnSpPr>
          <p:cNvPr id="87" name="肘形连接符 86">
            <a:extLst>
              <a:ext uri="{FF2B5EF4-FFF2-40B4-BE49-F238E27FC236}">
                <a16:creationId xmlns:a16="http://schemas.microsoft.com/office/drawing/2014/main" id="{DB373DFE-1040-0742-2527-F44D0E76E026}"/>
              </a:ext>
            </a:extLst>
          </p:cNvPr>
          <p:cNvCxnSpPr>
            <a:cxnSpLocks/>
            <a:stCxn id="77" idx="2"/>
            <a:endCxn id="86" idx="3"/>
          </p:cNvCxnSpPr>
          <p:nvPr/>
        </p:nvCxnSpPr>
        <p:spPr>
          <a:xfrm rot="5400000">
            <a:off x="7121676" y="3946443"/>
            <a:ext cx="566078" cy="3129694"/>
          </a:xfrm>
          <a:prstGeom prst="bentConnector2">
            <a:avLst/>
          </a:prstGeom>
          <a:ln w="254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右箭头 88">
            <a:extLst>
              <a:ext uri="{FF2B5EF4-FFF2-40B4-BE49-F238E27FC236}">
                <a16:creationId xmlns:a16="http://schemas.microsoft.com/office/drawing/2014/main" id="{88834B85-C12C-A057-6843-E933391C857C}"/>
              </a:ext>
            </a:extLst>
          </p:cNvPr>
          <p:cNvSpPr/>
          <p:nvPr/>
        </p:nvSpPr>
        <p:spPr>
          <a:xfrm rot="10800000">
            <a:off x="3951148" y="5618218"/>
            <a:ext cx="805071" cy="36000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1" name="圆角矩形 110">
            <a:extLst>
              <a:ext uri="{FF2B5EF4-FFF2-40B4-BE49-F238E27FC236}">
                <a16:creationId xmlns:a16="http://schemas.microsoft.com/office/drawing/2014/main" id="{C5386BC5-DA16-46A7-19A8-FAA95F9D6900}"/>
              </a:ext>
            </a:extLst>
          </p:cNvPr>
          <p:cNvSpPr/>
          <p:nvPr/>
        </p:nvSpPr>
        <p:spPr>
          <a:xfrm>
            <a:off x="607846" y="2703347"/>
            <a:ext cx="1080000" cy="1800000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2" name="右箭头 111">
            <a:extLst>
              <a:ext uri="{FF2B5EF4-FFF2-40B4-BE49-F238E27FC236}">
                <a16:creationId xmlns:a16="http://schemas.microsoft.com/office/drawing/2014/main" id="{BFBD6E99-DECA-61BF-88DA-5095B27E2018}"/>
              </a:ext>
            </a:extLst>
          </p:cNvPr>
          <p:cNvSpPr/>
          <p:nvPr/>
        </p:nvSpPr>
        <p:spPr>
          <a:xfrm>
            <a:off x="1690880" y="3081900"/>
            <a:ext cx="432000" cy="36000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3" name="右箭头 112">
            <a:extLst>
              <a:ext uri="{FF2B5EF4-FFF2-40B4-BE49-F238E27FC236}">
                <a16:creationId xmlns:a16="http://schemas.microsoft.com/office/drawing/2014/main" id="{BE59F58D-32B0-F4C3-696A-59E0F2A0ACF7}"/>
              </a:ext>
            </a:extLst>
          </p:cNvPr>
          <p:cNvSpPr/>
          <p:nvPr/>
        </p:nvSpPr>
        <p:spPr>
          <a:xfrm rot="10800000">
            <a:off x="1699074" y="3879586"/>
            <a:ext cx="432000" cy="36000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Picture 6" descr="Multiple-Users Icons - Free SVG &amp; PNG Multiple-Users Images - Noun Project">
            <a:extLst>
              <a:ext uri="{FF2B5EF4-FFF2-40B4-BE49-F238E27FC236}">
                <a16:creationId xmlns:a16="http://schemas.microsoft.com/office/drawing/2014/main" id="{35561DE7-A855-77C2-CC50-19A156768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27" y="3311767"/>
            <a:ext cx="1051033" cy="115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993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>
            <a:extLst>
              <a:ext uri="{FF2B5EF4-FFF2-40B4-BE49-F238E27FC236}">
                <a16:creationId xmlns:a16="http://schemas.microsoft.com/office/drawing/2014/main" id="{2798782C-CBB6-DFFA-560B-3FEC680686BE}"/>
              </a:ext>
            </a:extLst>
          </p:cNvPr>
          <p:cNvSpPr/>
          <p:nvPr/>
        </p:nvSpPr>
        <p:spPr>
          <a:xfrm>
            <a:off x="615332" y="4370458"/>
            <a:ext cx="10940736" cy="2219591"/>
          </a:xfrm>
          <a:prstGeom prst="roundRect">
            <a:avLst>
              <a:gd name="adj" fmla="val 5074"/>
            </a:avLst>
          </a:prstGeom>
          <a:solidFill>
            <a:srgbClr val="AFD0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4FA44B4F-7AB5-8367-3CEB-BAE143574A4C}"/>
              </a:ext>
            </a:extLst>
          </p:cNvPr>
          <p:cNvSpPr/>
          <p:nvPr/>
        </p:nvSpPr>
        <p:spPr>
          <a:xfrm>
            <a:off x="615332" y="3242627"/>
            <a:ext cx="10940736" cy="1048787"/>
          </a:xfrm>
          <a:prstGeom prst="roundRect">
            <a:avLst>
              <a:gd name="adj" fmla="val 9282"/>
            </a:avLst>
          </a:prstGeom>
          <a:solidFill>
            <a:srgbClr val="F0BC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15432B2C-A095-D01F-77BD-5A20F9AA31A7}"/>
              </a:ext>
            </a:extLst>
          </p:cNvPr>
          <p:cNvSpPr/>
          <p:nvPr/>
        </p:nvSpPr>
        <p:spPr>
          <a:xfrm>
            <a:off x="615332" y="2275633"/>
            <a:ext cx="10940736" cy="895255"/>
          </a:xfrm>
          <a:prstGeom prst="roundRect">
            <a:avLst>
              <a:gd name="adj" fmla="val 12193"/>
            </a:avLst>
          </a:prstGeom>
          <a:solidFill>
            <a:srgbClr val="F0BC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C03C7680-4A80-443C-5B32-3804FBE8BF3E}"/>
              </a:ext>
            </a:extLst>
          </p:cNvPr>
          <p:cNvSpPr/>
          <p:nvPr/>
        </p:nvSpPr>
        <p:spPr>
          <a:xfrm>
            <a:off x="615332" y="987865"/>
            <a:ext cx="10940736" cy="1208420"/>
          </a:xfrm>
          <a:prstGeom prst="roundRect">
            <a:avLst>
              <a:gd name="adj" fmla="val 8598"/>
            </a:avLst>
          </a:prstGeom>
          <a:solidFill>
            <a:srgbClr val="F0BC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C5315017-0B9B-173D-1D42-7D6C3DF3F32E}"/>
              </a:ext>
            </a:extLst>
          </p:cNvPr>
          <p:cNvCxnSpPr/>
          <p:nvPr/>
        </p:nvCxnSpPr>
        <p:spPr>
          <a:xfrm>
            <a:off x="0" y="91440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788E8DD3-57A5-3B44-A90D-FE8321457333}"/>
              </a:ext>
            </a:extLst>
          </p:cNvPr>
          <p:cNvSpPr txBox="1"/>
          <p:nvPr/>
        </p:nvSpPr>
        <p:spPr>
          <a:xfrm>
            <a:off x="635932" y="391182"/>
            <a:ext cx="8476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Our </a:t>
            </a:r>
            <a:r>
              <a:rPr kumimoji="1" lang="en-US" altLang="zh-CN" sz="2800" dirty="0">
                <a:solidFill>
                  <a:srgbClr val="202124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en-US" altLang="zh-CN" sz="2800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uperiorities Over Competitors</a:t>
            </a:r>
            <a:endParaRPr kumimoji="1"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6" descr="candy.ai – ToolPilot">
            <a:extLst>
              <a:ext uri="{FF2B5EF4-FFF2-40B4-BE49-F238E27FC236}">
                <a16:creationId xmlns:a16="http://schemas.microsoft.com/office/drawing/2014/main" id="{E565D7D1-0B1B-3936-89B9-4DE1A279D9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5" t="36712" r="11949" b="39746"/>
          <a:stretch/>
        </p:blipFill>
        <p:spPr bwMode="auto">
          <a:xfrm>
            <a:off x="909875" y="1621652"/>
            <a:ext cx="140097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5A96614-15B2-6CD2-F00A-D4CD9919C537}"/>
              </a:ext>
            </a:extLst>
          </p:cNvPr>
          <p:cNvSpPr txBox="1"/>
          <p:nvPr/>
        </p:nvSpPr>
        <p:spPr>
          <a:xfrm>
            <a:off x="2638960" y="917266"/>
            <a:ext cx="8827491" cy="128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Provides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LLM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based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chatbot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AI companionship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services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with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texts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and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voices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feedback. They can not generate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visible results such as videos,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nor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could the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voices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be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customized.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D4226D4-F5A9-E369-9A62-8F0F0CE8E80E}"/>
              </a:ext>
            </a:extLst>
          </p:cNvPr>
          <p:cNvSpPr txBox="1"/>
          <p:nvPr/>
        </p:nvSpPr>
        <p:spPr>
          <a:xfrm>
            <a:off x="2616230" y="2240681"/>
            <a:ext cx="8827489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Is an AI video generator to create talking head videos of digital human. It is time consuming, and only generate videos but can not interact with users.</a:t>
            </a:r>
          </a:p>
        </p:txBody>
      </p:sp>
      <p:pic>
        <p:nvPicPr>
          <p:cNvPr id="10" name="Picture 14" descr="Brand assets - Hugging Face">
            <a:extLst>
              <a:ext uri="{FF2B5EF4-FFF2-40B4-BE49-F238E27FC236}">
                <a16:creationId xmlns:a16="http://schemas.microsoft.com/office/drawing/2014/main" id="{8F3593CE-B0E7-1711-A69D-88A459D2C5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6" t="8374" r="2981" b="8223"/>
          <a:stretch/>
        </p:blipFill>
        <p:spPr bwMode="auto">
          <a:xfrm>
            <a:off x="648335" y="3285917"/>
            <a:ext cx="1980000" cy="46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GitHub logo PNG transparent image download, size: 1125x417px">
            <a:extLst>
              <a:ext uri="{FF2B5EF4-FFF2-40B4-BE49-F238E27FC236}">
                <a16:creationId xmlns:a16="http://schemas.microsoft.com/office/drawing/2014/main" id="{8C1C8EC7-A802-5D41-4BDB-1CA86A02A5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0" t="11301" r="8079" b="13022"/>
          <a:stretch/>
        </p:blipFill>
        <p:spPr bwMode="auto">
          <a:xfrm>
            <a:off x="769218" y="3751414"/>
            <a:ext cx="16200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FD280B2-5D98-34C5-195F-4D387FE21676}"/>
              </a:ext>
            </a:extLst>
          </p:cNvPr>
          <p:cNvSpPr txBox="1"/>
          <p:nvPr/>
        </p:nvSpPr>
        <p:spPr>
          <a:xfrm>
            <a:off x="2638960" y="3324407"/>
            <a:ext cx="8827489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Are developer platforms to store and share code / ML model weights. They only allows the sharing of files but can not host executable programs 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1F78E43-D925-7F16-BD2D-33015AF727E0}"/>
              </a:ext>
            </a:extLst>
          </p:cNvPr>
          <p:cNvSpPr txBox="1"/>
          <p:nvPr/>
        </p:nvSpPr>
        <p:spPr>
          <a:xfrm>
            <a:off x="2638960" y="4392231"/>
            <a:ext cx="8827489" cy="2120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Compared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Character.AI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and 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Candy.AI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we provide multimedia experiences with videos and allow users to customized appearance and voices; Compared to 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HeyGen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we are fast and have LLM backend for digital characters to provide interactive experiences; Compared to 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HuggingFace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and GitHub, creators can host and share digital characters on our platform for other users to experience.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72453FA6-237D-4A7A-4221-F5C5F1A02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09" y="1077664"/>
            <a:ext cx="1920502" cy="40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eyGen - AI Spokesperson Video Creator">
            <a:extLst>
              <a:ext uri="{FF2B5EF4-FFF2-40B4-BE49-F238E27FC236}">
                <a16:creationId xmlns:a16="http://schemas.microsoft.com/office/drawing/2014/main" id="{53EDABF7-3BB7-276A-5E5E-8F90022FA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97" y="2441753"/>
            <a:ext cx="1870514" cy="4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片 16" descr="徽标&#10;&#10;描述已自动生成">
            <a:extLst>
              <a:ext uri="{FF2B5EF4-FFF2-40B4-BE49-F238E27FC236}">
                <a16:creationId xmlns:a16="http://schemas.microsoft.com/office/drawing/2014/main" id="{025EFDAF-590A-D0E8-DF62-D862EC6B81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827" y="4926270"/>
            <a:ext cx="1698881" cy="110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38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32442</TotalTime>
  <Words>1408</Words>
  <Application>Microsoft Macintosh PowerPoint</Application>
  <PresentationFormat>宽屏</PresentationFormat>
  <Paragraphs>173</Paragraphs>
  <Slides>15</Slides>
  <Notes>2</Notes>
  <HiddenSlides>0</HiddenSlides>
  <MMClips>6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等线</vt:lpstr>
      <vt:lpstr>等线 Light</vt:lpstr>
      <vt:lpstr>Microsoft YaHei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Xinrui Wang</dc:creator>
  <cp:lastModifiedBy>Xinrui Wang</cp:lastModifiedBy>
  <cp:revision>233</cp:revision>
  <dcterms:created xsi:type="dcterms:W3CDTF">2024-04-21T02:54:55Z</dcterms:created>
  <dcterms:modified xsi:type="dcterms:W3CDTF">2024-06-12T04:46:30Z</dcterms:modified>
</cp:coreProperties>
</file>